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0" r:id="rId6"/>
    <p:sldId id="261" r:id="rId7"/>
    <p:sldId id="264" r:id="rId8"/>
    <p:sldId id="265" r:id="rId9"/>
    <p:sldId id="268"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EE9E7-D0A4-406C-B980-0DC8CCB0F5E4}" v="1" dt="2023-10-23T12:09:51.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3" d="100"/>
          <a:sy n="63" d="100"/>
        </p:scale>
        <p:origin x="72"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EFB6-F01B-73F9-D280-4C2937F25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F8E227-A3B2-4C72-D268-B1A17327A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8B9B8EE-3307-8545-CF8D-C0BEC48C5917}"/>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5" name="Footer Placeholder 4">
            <a:extLst>
              <a:ext uri="{FF2B5EF4-FFF2-40B4-BE49-F238E27FC236}">
                <a16:creationId xmlns:a16="http://schemas.microsoft.com/office/drawing/2014/main" id="{FB02A9FC-1B76-E981-729E-6DC6481C7F7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E460A25-C0EA-C403-AD7E-0764878DF030}"/>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427639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B734-EE7D-5FFE-0593-35D41AB536B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B8827D-E0E0-51BF-651A-977E962B8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29E240-6CD4-0AB1-EDCF-1DC6634DD714}"/>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5" name="Footer Placeholder 4">
            <a:extLst>
              <a:ext uri="{FF2B5EF4-FFF2-40B4-BE49-F238E27FC236}">
                <a16:creationId xmlns:a16="http://schemas.microsoft.com/office/drawing/2014/main" id="{D6B442D5-D1B5-7D96-CA94-33A8D12C8E3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1DD5ED8-5D3B-3272-083A-998607B77958}"/>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127901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BFEA6-023D-7B50-537A-85FCDDA10C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574F25-01A9-87E4-A23E-E3AE67236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6E4745-80CD-27B2-EF1F-08804EDBB3A3}"/>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5" name="Footer Placeholder 4">
            <a:extLst>
              <a:ext uri="{FF2B5EF4-FFF2-40B4-BE49-F238E27FC236}">
                <a16:creationId xmlns:a16="http://schemas.microsoft.com/office/drawing/2014/main" id="{DF9962CD-94AF-881D-0CC4-9573F87FC99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4DD2BCF-6F8C-BCCF-1980-8A331D112A3B}"/>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229685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2B92-D70E-F51E-59FE-6533B9AB3E4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3A4F7A-CC15-970C-C44C-05C92411FF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0C95A0-3C39-214E-EE09-584DAF904EAB}"/>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5" name="Footer Placeholder 4">
            <a:extLst>
              <a:ext uri="{FF2B5EF4-FFF2-40B4-BE49-F238E27FC236}">
                <a16:creationId xmlns:a16="http://schemas.microsoft.com/office/drawing/2014/main" id="{5E874D1C-AF93-11A1-3548-2A76BDE2F75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BE19D84-9C0A-AB8E-B10E-B3F2C60CF0A1}"/>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216057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B672-F5E7-999E-B876-80507FF47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DB3E78F-6897-EBEC-CBA0-08CF881E0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79C8F-BC80-64BB-8028-76D02BCF29DD}"/>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5" name="Footer Placeholder 4">
            <a:extLst>
              <a:ext uri="{FF2B5EF4-FFF2-40B4-BE49-F238E27FC236}">
                <a16:creationId xmlns:a16="http://schemas.microsoft.com/office/drawing/2014/main" id="{3406E999-6F8B-9224-DBB3-7A48DD44BE7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91C58AE-1DB4-86D1-F3D1-45113B9FC803}"/>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115375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B515-1918-208D-65F9-21B0C7FD559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3C2967-4597-99AC-E760-6808819382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F28EE35-E58D-1143-621C-BBE360B2E1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EE5E72C-3288-42F4-9EE0-D50A556881CB}"/>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6" name="Footer Placeholder 5">
            <a:extLst>
              <a:ext uri="{FF2B5EF4-FFF2-40B4-BE49-F238E27FC236}">
                <a16:creationId xmlns:a16="http://schemas.microsoft.com/office/drawing/2014/main" id="{ADBA95FF-1C5B-FF03-5171-4E263144F4E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30CCBF5-8C5B-0B7D-ADED-7AF509F9D960}"/>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140078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3D23-657D-90B0-7408-48504FF56B6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EC43D0-04E5-3C2A-B6E9-0F951418C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CB63B-8F28-DF6B-2606-3C40E0419F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52CBEC-2C7B-AC63-E3E4-17CFED7B2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04F682-5563-7079-E194-EC3AB3950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D67DD2A-84D3-B732-685C-9B939960D9ED}"/>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8" name="Footer Placeholder 7">
            <a:extLst>
              <a:ext uri="{FF2B5EF4-FFF2-40B4-BE49-F238E27FC236}">
                <a16:creationId xmlns:a16="http://schemas.microsoft.com/office/drawing/2014/main" id="{E231BEA6-2D16-B3B3-3C10-F02EF5943BD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6C357511-17AB-FE50-5F69-CEFC926DF3E6}"/>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34940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6B87-0062-CC66-D82E-9DF45745B50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2E9B224-A392-693D-3656-5E603CCADD99}"/>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4" name="Footer Placeholder 3">
            <a:extLst>
              <a:ext uri="{FF2B5EF4-FFF2-40B4-BE49-F238E27FC236}">
                <a16:creationId xmlns:a16="http://schemas.microsoft.com/office/drawing/2014/main" id="{2094CE72-DFE3-6B42-2741-CCE78C6484DE}"/>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C63BF4A-6BFE-B801-2D70-30D1DD8390F1}"/>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36269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45ABE-A78B-3174-E235-DE4BBC252997}"/>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3" name="Footer Placeholder 2">
            <a:extLst>
              <a:ext uri="{FF2B5EF4-FFF2-40B4-BE49-F238E27FC236}">
                <a16:creationId xmlns:a16="http://schemas.microsoft.com/office/drawing/2014/main" id="{BD86DC1C-1455-A2EF-9139-97F4606BFBD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FD093B0E-1858-7513-1AD7-15427A93057C}"/>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382639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A834-315A-8ED3-383A-12D464E9E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C3DABDE-D00A-D601-8DB3-99251078C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80DEAE9-CFB6-71FF-1295-DF7928F5C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F5C1C-8846-23AE-AF9A-A7596912D037}"/>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6" name="Footer Placeholder 5">
            <a:extLst>
              <a:ext uri="{FF2B5EF4-FFF2-40B4-BE49-F238E27FC236}">
                <a16:creationId xmlns:a16="http://schemas.microsoft.com/office/drawing/2014/main" id="{E1D66F40-938A-F523-D952-C06371D2524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9A96FE31-9DF1-245C-011C-333E939D08A9}"/>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249459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F85A-D35A-AB8C-F2EC-9C17BFBFD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54961B-1F51-BAC1-DDA0-CF22552B9B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BA7EFD1B-4CFF-01C2-0D8E-02BD56AA0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A45697-5ECE-02FD-31C8-1ED49D0E6C9C}"/>
              </a:ext>
            </a:extLst>
          </p:cNvPr>
          <p:cNvSpPr>
            <a:spLocks noGrp="1"/>
          </p:cNvSpPr>
          <p:nvPr>
            <p:ph type="dt" sz="half" idx="10"/>
          </p:nvPr>
        </p:nvSpPr>
        <p:spPr/>
        <p:txBody>
          <a:bodyPr/>
          <a:lstStyle/>
          <a:p>
            <a:fld id="{C34FDD6D-F834-4C9F-B764-54668B40BA0B}" type="datetimeFigureOut">
              <a:rPr lang="en-AU" smtClean="0"/>
              <a:t>23/10/2023</a:t>
            </a:fld>
            <a:endParaRPr lang="en-AU" dirty="0"/>
          </a:p>
        </p:txBody>
      </p:sp>
      <p:sp>
        <p:nvSpPr>
          <p:cNvPr id="6" name="Footer Placeholder 5">
            <a:extLst>
              <a:ext uri="{FF2B5EF4-FFF2-40B4-BE49-F238E27FC236}">
                <a16:creationId xmlns:a16="http://schemas.microsoft.com/office/drawing/2014/main" id="{FC035151-AF4E-5936-238D-3F83C12B385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78D2EDD-54B5-D45E-BA4E-4E633EE17793}"/>
              </a:ext>
            </a:extLst>
          </p:cNvPr>
          <p:cNvSpPr>
            <a:spLocks noGrp="1"/>
          </p:cNvSpPr>
          <p:nvPr>
            <p:ph type="sldNum" sz="quarter" idx="12"/>
          </p:nvPr>
        </p:nvSpPr>
        <p:spPr/>
        <p:txBody>
          <a:bodyPr/>
          <a:lstStyle/>
          <a:p>
            <a:fld id="{66BED34F-D52F-4186-B267-F557ADD34A75}" type="slidenum">
              <a:rPr lang="en-AU" smtClean="0"/>
              <a:t>‹#›</a:t>
            </a:fld>
            <a:endParaRPr lang="en-AU" dirty="0"/>
          </a:p>
        </p:txBody>
      </p:sp>
    </p:spTree>
    <p:extLst>
      <p:ext uri="{BB962C8B-B14F-4D97-AF65-F5344CB8AC3E}">
        <p14:creationId xmlns:p14="http://schemas.microsoft.com/office/powerpoint/2010/main" val="341664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555BE-A12A-73AF-E9CE-E9D21D70C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58E19F-E7BF-8634-928F-D53E38A1D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A0A8AE-C5DA-F437-313D-F63FCF39D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DD6D-F834-4C9F-B764-54668B40BA0B}" type="datetimeFigureOut">
              <a:rPr lang="en-AU" smtClean="0"/>
              <a:t>23/10/2023</a:t>
            </a:fld>
            <a:endParaRPr lang="en-AU" dirty="0"/>
          </a:p>
        </p:txBody>
      </p:sp>
      <p:sp>
        <p:nvSpPr>
          <p:cNvPr id="5" name="Footer Placeholder 4">
            <a:extLst>
              <a:ext uri="{FF2B5EF4-FFF2-40B4-BE49-F238E27FC236}">
                <a16:creationId xmlns:a16="http://schemas.microsoft.com/office/drawing/2014/main" id="{0A414125-1654-6A62-6070-9AF44319B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8F80D56C-F937-97E9-C3BF-5FCDEED1C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ED34F-D52F-4186-B267-F557ADD34A75}" type="slidenum">
              <a:rPr lang="en-AU" smtClean="0"/>
              <a:t>‹#›</a:t>
            </a:fld>
            <a:endParaRPr lang="en-AU" dirty="0"/>
          </a:p>
        </p:txBody>
      </p:sp>
    </p:spTree>
    <p:extLst>
      <p:ext uri="{BB962C8B-B14F-4D97-AF65-F5344CB8AC3E}">
        <p14:creationId xmlns:p14="http://schemas.microsoft.com/office/powerpoint/2010/main" val="337617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p:txBody>
          <a:bodyPr>
            <a:normAutofit fontScale="90000"/>
          </a:bodyPr>
          <a:lstStyle/>
          <a:p>
            <a:br>
              <a:rPr lang="en-AU" dirty="0"/>
            </a:br>
            <a:br>
              <a:rPr lang="en-AU" dirty="0"/>
            </a:br>
            <a:br>
              <a:rPr lang="en-AU" dirty="0"/>
            </a:br>
            <a:br>
              <a:rPr lang="en-AU" dirty="0"/>
            </a:br>
            <a:br>
              <a:rPr lang="en-AU" dirty="0"/>
            </a:br>
            <a:br>
              <a:rPr lang="en-AU" dirty="0"/>
            </a:br>
            <a:br>
              <a:rPr lang="en-AU" dirty="0"/>
            </a:br>
            <a:br>
              <a:rPr lang="en-AU" dirty="0"/>
            </a:br>
            <a:r>
              <a:rPr lang="en-AU" dirty="0">
                <a:latin typeface="Engravers MT" panose="02090707080505020304" pitchFamily="18" charset="0"/>
              </a:rPr>
              <a:t>INTERNATIONAL LINKS</a:t>
            </a:r>
            <a:br>
              <a:rPr lang="en-AU" dirty="0">
                <a:latin typeface="Engravers MT" panose="02090707080505020304" pitchFamily="18" charset="0"/>
              </a:rPr>
            </a:br>
            <a:r>
              <a:rPr lang="en-AU" dirty="0">
                <a:latin typeface="Engravers MT" panose="02090707080505020304" pitchFamily="18" charset="0"/>
              </a:rPr>
              <a:t>AND </a:t>
            </a:r>
            <a:br>
              <a:rPr lang="en-AU" dirty="0">
                <a:latin typeface="Engravers MT" panose="02090707080505020304" pitchFamily="18" charset="0"/>
              </a:rPr>
            </a:br>
            <a:r>
              <a:rPr lang="en-AU" dirty="0">
                <a:latin typeface="Engravers MT" panose="02090707080505020304" pitchFamily="18" charset="0"/>
              </a:rPr>
              <a:t>SISTER CITIES</a:t>
            </a: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p:txBody>
          <a:bodyPr>
            <a:normAutofit fontScale="70000" lnSpcReduction="20000"/>
          </a:bodyPr>
          <a:lstStyle/>
          <a:p>
            <a:endParaRPr lang="en-AU" sz="5400" dirty="0">
              <a:latin typeface="Engravers MT" panose="02090707080505020304" pitchFamily="18" charset="0"/>
            </a:endParaRPr>
          </a:p>
          <a:p>
            <a:r>
              <a:rPr lang="en-AU" sz="5400" dirty="0">
                <a:latin typeface="Engravers MT" panose="02090707080505020304" pitchFamily="18" charset="0"/>
              </a:rPr>
              <a:t>A</a:t>
            </a:r>
          </a:p>
          <a:p>
            <a:r>
              <a:rPr lang="en-AU" sz="5400" dirty="0">
                <a:latin typeface="Engravers MT" panose="02090707080505020304" pitchFamily="18" charset="0"/>
              </a:rPr>
              <a:t>CASE STUDY</a:t>
            </a:r>
          </a:p>
          <a:p>
            <a:endParaRPr lang="en-AU" dirty="0"/>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055" y="4411181"/>
            <a:ext cx="3564000" cy="2376000"/>
          </a:xfrm>
          <a:prstGeom prst="rect">
            <a:avLst/>
          </a:prstGeom>
        </p:spPr>
      </p:pic>
      <p:pic>
        <p:nvPicPr>
          <p:cNvPr id="11" name="Picture 10" descr="Two men kissing each other">
            <a:extLst>
              <a:ext uri="{FF2B5EF4-FFF2-40B4-BE49-F238E27FC236}">
                <a16:creationId xmlns:a16="http://schemas.microsoft.com/office/drawing/2014/main" id="{735F6696-FE17-C610-A83E-0A419D34C8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3397" y="2787806"/>
            <a:ext cx="2490008" cy="3852000"/>
          </a:xfrm>
          <a:prstGeom prst="rect">
            <a:avLst/>
          </a:prstGeom>
        </p:spPr>
      </p:pic>
    </p:spTree>
    <p:extLst>
      <p:ext uri="{BB962C8B-B14F-4D97-AF65-F5344CB8AC3E}">
        <p14:creationId xmlns:p14="http://schemas.microsoft.com/office/powerpoint/2010/main" val="317831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p:txBody>
          <a:bodyPr>
            <a:normAutofit fontScale="90000"/>
          </a:bodyPr>
          <a:lstStyle/>
          <a:p>
            <a:br>
              <a:rPr lang="en-AU" dirty="0"/>
            </a:br>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a:xfrm>
            <a:off x="3829050" y="3602038"/>
            <a:ext cx="6838950" cy="1655762"/>
          </a:xfrm>
        </p:spPr>
        <p:txBody>
          <a:bodyPr>
            <a:normAutofit fontScale="92500"/>
          </a:bodyPr>
          <a:lstStyle/>
          <a:p>
            <a:r>
              <a:rPr lang="en-AU" dirty="0">
                <a:solidFill>
                  <a:schemeClr val="accent5">
                    <a:lumMod val="50000"/>
                  </a:schemeClr>
                </a:solidFill>
              </a:rPr>
              <a:t>A short snapshot of our extensive International and Sister Cities Program</a:t>
            </a:r>
          </a:p>
          <a:p>
            <a:endParaRPr lang="en-AU" dirty="0">
              <a:solidFill>
                <a:schemeClr val="accent5">
                  <a:lumMod val="50000"/>
                </a:schemeClr>
              </a:solidFill>
            </a:endParaRPr>
          </a:p>
          <a:p>
            <a:r>
              <a:rPr lang="en-AU" dirty="0">
                <a:solidFill>
                  <a:srgbClr val="00B050"/>
                </a:solidFill>
              </a:rPr>
              <a:t>A TRUE COMMUNITY TO COMMUNITY FOCUSED ACTIVITY</a:t>
            </a:r>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9521"/>
            <a:ext cx="3564000" cy="2376000"/>
          </a:xfrm>
          <a:prstGeom prst="rect">
            <a:avLst/>
          </a:prstGeom>
        </p:spPr>
      </p:pic>
      <p:pic>
        <p:nvPicPr>
          <p:cNvPr id="8" name="Picture 7" descr="A group of girls posing for a photo">
            <a:extLst>
              <a:ext uri="{FF2B5EF4-FFF2-40B4-BE49-F238E27FC236}">
                <a16:creationId xmlns:a16="http://schemas.microsoft.com/office/drawing/2014/main" id="{961694A7-5010-64A8-F682-086BB9F7F1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8775" y="129521"/>
            <a:ext cx="4752000" cy="3168000"/>
          </a:xfrm>
          <a:prstGeom prst="rect">
            <a:avLst/>
          </a:prstGeom>
        </p:spPr>
      </p:pic>
      <p:pic>
        <p:nvPicPr>
          <p:cNvPr id="10" name="Picture 9" descr="A person and person reading books">
            <a:extLst>
              <a:ext uri="{FF2B5EF4-FFF2-40B4-BE49-F238E27FC236}">
                <a16:creationId xmlns:a16="http://schemas.microsoft.com/office/drawing/2014/main" id="{DBD64326-3A6C-C1DD-4798-D5EE210893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970" y="2594805"/>
            <a:ext cx="2671418" cy="3816000"/>
          </a:xfrm>
          <a:prstGeom prst="rect">
            <a:avLst/>
          </a:prstGeom>
        </p:spPr>
      </p:pic>
    </p:spTree>
    <p:extLst>
      <p:ext uri="{BB962C8B-B14F-4D97-AF65-F5344CB8AC3E}">
        <p14:creationId xmlns:p14="http://schemas.microsoft.com/office/powerpoint/2010/main" val="241517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a:xfrm>
            <a:off x="1523999" y="470707"/>
            <a:ext cx="10291763" cy="2958293"/>
          </a:xfrm>
        </p:spPr>
        <p:txBody>
          <a:bodyPr>
            <a:normAutofit fontScale="90000"/>
          </a:bodyPr>
          <a:lstStyle/>
          <a:p>
            <a:br>
              <a:rPr lang="en-AU" dirty="0"/>
            </a:br>
            <a:br>
              <a:rPr lang="en-AU" dirty="0"/>
            </a:br>
            <a:br>
              <a:rPr lang="en-AU" dirty="0"/>
            </a:br>
            <a:r>
              <a:rPr lang="en-AU" dirty="0"/>
              <a:t> </a:t>
            </a:r>
            <a:r>
              <a:rPr lang="en-AU" b="1" dirty="0">
                <a:solidFill>
                  <a:srgbClr val="00B050"/>
                </a:solidFill>
                <a:latin typeface="Lucida Calligraphy" panose="03010101010101010101" pitchFamily="66" charset="0"/>
              </a:rPr>
              <a:t>OUR PARTNERS</a:t>
            </a:r>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a:xfrm>
            <a:off x="1524000" y="3057524"/>
            <a:ext cx="9906000" cy="3800476"/>
          </a:xfrm>
        </p:spPr>
        <p:txBody>
          <a:bodyPr>
            <a:normAutofit/>
          </a:bodyPr>
          <a:lstStyle/>
          <a:p>
            <a:r>
              <a:rPr lang="en-AU" dirty="0">
                <a:latin typeface="Engravers MT" panose="02090707080505020304" pitchFamily="18" charset="0"/>
              </a:rPr>
              <a:t>PORIRUA, NEW ZEALAND     1984</a:t>
            </a:r>
          </a:p>
          <a:p>
            <a:r>
              <a:rPr lang="en-AU" dirty="0">
                <a:latin typeface="Engravers MT" panose="02090707080505020304" pitchFamily="18" charset="0"/>
              </a:rPr>
              <a:t>SUESONG- GU , SOUTH KOREA     1994 </a:t>
            </a:r>
          </a:p>
          <a:p>
            <a:r>
              <a:rPr lang="en-AU" dirty="0">
                <a:latin typeface="Engravers MT" panose="02090707080505020304" pitchFamily="18" charset="0"/>
              </a:rPr>
              <a:t>LIAOCHENG, CHINA     2003</a:t>
            </a:r>
          </a:p>
          <a:p>
            <a:r>
              <a:rPr lang="en-AU" dirty="0">
                <a:latin typeface="Engravers MT" panose="02090707080505020304" pitchFamily="18" charset="0"/>
              </a:rPr>
              <a:t>LIVERPOOL PLAINS NSW     2005</a:t>
            </a:r>
          </a:p>
          <a:p>
            <a:r>
              <a:rPr lang="en-AU" dirty="0">
                <a:latin typeface="Engravers MT" panose="02090707080505020304" pitchFamily="18" charset="0"/>
              </a:rPr>
              <a:t>LEAGUE OF CITIES PHILIPPINES     2010 ***</a:t>
            </a:r>
          </a:p>
          <a:p>
            <a:r>
              <a:rPr lang="en-AU" dirty="0">
                <a:latin typeface="Engravers MT" panose="02090707080505020304" pitchFamily="18" charset="0"/>
              </a:rPr>
              <a:t>ENNISCORTHY, WEXFORD, IRELAND     2023</a:t>
            </a:r>
          </a:p>
          <a:p>
            <a:endParaRPr lang="en-AU" dirty="0"/>
          </a:p>
          <a:p>
            <a:r>
              <a:rPr lang="en-AU" dirty="0"/>
              <a:t>*** LEAGUE OF CITIES PHILIPPINES PARTNERSHIP CURRENTLY UNDER REVEIW</a:t>
            </a:r>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564000" cy="2376000"/>
          </a:xfrm>
          <a:prstGeom prst="rect">
            <a:avLst/>
          </a:prstGeom>
        </p:spPr>
      </p:pic>
    </p:spTree>
    <p:extLst>
      <p:ext uri="{BB962C8B-B14F-4D97-AF65-F5344CB8AC3E}">
        <p14:creationId xmlns:p14="http://schemas.microsoft.com/office/powerpoint/2010/main" val="422423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3BD1-2739-A4F0-4AB5-7D167B8E5144}"/>
              </a:ext>
            </a:extLst>
          </p:cNvPr>
          <p:cNvSpPr>
            <a:spLocks noGrp="1"/>
          </p:cNvSpPr>
          <p:nvPr>
            <p:ph type="title"/>
          </p:nvPr>
        </p:nvSpPr>
        <p:spPr/>
        <p:txBody>
          <a:bodyPr/>
          <a:lstStyle/>
          <a:p>
            <a:r>
              <a:rPr lang="en-AU" dirty="0"/>
              <a:t>O</a:t>
            </a:r>
          </a:p>
        </p:txBody>
      </p:sp>
      <p:sp>
        <p:nvSpPr>
          <p:cNvPr id="3" name="Content Placeholder 2">
            <a:extLst>
              <a:ext uri="{FF2B5EF4-FFF2-40B4-BE49-F238E27FC236}">
                <a16:creationId xmlns:a16="http://schemas.microsoft.com/office/drawing/2014/main" id="{C9791E50-CDE2-DC3F-8249-72DF29570728}"/>
              </a:ext>
            </a:extLst>
          </p:cNvPr>
          <p:cNvSpPr>
            <a:spLocks noGrp="1"/>
          </p:cNvSpPr>
          <p:nvPr>
            <p:ph idx="1"/>
          </p:nvPr>
        </p:nvSpPr>
        <p:spPr>
          <a:xfrm>
            <a:off x="838199" y="1825625"/>
            <a:ext cx="10863263" cy="4667250"/>
          </a:xfrm>
        </p:spPr>
        <p:txBody>
          <a:bodyPr>
            <a:normAutofit fontScale="92500" lnSpcReduction="20000"/>
          </a:bodyPr>
          <a:lstStyle/>
          <a:p>
            <a:pPr marL="0" indent="0">
              <a:buNone/>
            </a:pPr>
            <a:r>
              <a:rPr lang="en-AU" dirty="0"/>
              <a:t>                                          </a:t>
            </a:r>
            <a:r>
              <a:rPr lang="en-AU" sz="3500" b="1" dirty="0">
                <a:solidFill>
                  <a:srgbClr val="00B050"/>
                </a:solidFill>
                <a:latin typeface="Lucida Calligraphy" panose="03010101010101010101" pitchFamily="66" charset="0"/>
              </a:rPr>
              <a:t>A QUICK OVERVIEW</a:t>
            </a:r>
          </a:p>
          <a:p>
            <a:pPr marL="0" indent="0">
              <a:buNone/>
            </a:pPr>
            <a:r>
              <a:rPr lang="en-AU" dirty="0"/>
              <a:t>Our formal Sister Cities Relationships range from 40 years to two (2) months in length. The longest in terms of years is Porirua a city in the north island of New Zealand and our most recent is the city of Enniscorthy in the County of Wexford, Ireland just 2 months old – but as you will hear in the next presentation, a relationship that was in many ways over 200 years in the making.</a:t>
            </a:r>
          </a:p>
          <a:p>
            <a:pPr marL="0" indent="0">
              <a:buNone/>
            </a:pPr>
            <a:endParaRPr lang="en-AU" dirty="0"/>
          </a:p>
          <a:p>
            <a:pPr marL="0" indent="0">
              <a:buNone/>
            </a:pPr>
            <a:r>
              <a:rPr lang="en-AU" dirty="0"/>
              <a:t>The Sister Cities agreement with the League of Cities formed in 2010 is now under review. An intention is underway to form a Sister City relationship with one(1) city rather than with the League of Cities – an organisation which has 149 members. After a period of research and consultation with the community a City has been identified and formal discussions will commence shortly once the local elections are completed in that City next month.</a:t>
            </a:r>
          </a:p>
        </p:txBody>
      </p:sp>
      <p:pic>
        <p:nvPicPr>
          <p:cNvPr id="4" name="Picture 3" descr="A colorful star with black text">
            <a:extLst>
              <a:ext uri="{FF2B5EF4-FFF2-40B4-BE49-F238E27FC236}">
                <a16:creationId xmlns:a16="http://schemas.microsoft.com/office/drawing/2014/main" id="{A69CA4A9-CDF4-7BF9-15E7-A9DDD45F5F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7563"/>
            <a:ext cx="3564000" cy="2376000"/>
          </a:xfrm>
          <a:prstGeom prst="rect">
            <a:avLst/>
          </a:prstGeom>
        </p:spPr>
      </p:pic>
    </p:spTree>
    <p:extLst>
      <p:ext uri="{BB962C8B-B14F-4D97-AF65-F5344CB8AC3E}">
        <p14:creationId xmlns:p14="http://schemas.microsoft.com/office/powerpoint/2010/main" val="193096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59BD-2DF4-0869-E2E3-A58B8DBD49BA}"/>
              </a:ext>
            </a:extLst>
          </p:cNvPr>
          <p:cNvSpPr>
            <a:spLocks noGrp="1"/>
          </p:cNvSpPr>
          <p:nvPr>
            <p:ph type="title"/>
          </p:nvPr>
        </p:nvSpPr>
        <p:spPr>
          <a:xfrm>
            <a:off x="539646" y="2668587"/>
            <a:ext cx="11280879" cy="2074863"/>
          </a:xfrm>
        </p:spPr>
        <p:txBody>
          <a:bodyPr>
            <a:normAutofit fontScale="90000"/>
          </a:bodyPr>
          <a:lstStyle/>
          <a:p>
            <a:br>
              <a:rPr lang="en-AU" sz="2800" dirty="0"/>
            </a:br>
            <a:r>
              <a:rPr lang="en-AU" sz="2800" dirty="0"/>
              <a:t>Blacktown City is arguably the world’s most multicultural city. Over 180 countries are represented by residents that now call Blacktown home. 10 000 new residents call Blacktown City home every year.</a:t>
            </a:r>
            <a:br>
              <a:rPr lang="en-AU" sz="2800" dirty="0"/>
            </a:br>
            <a:br>
              <a:rPr lang="en-AU" sz="2800" dirty="0"/>
            </a:br>
            <a:r>
              <a:rPr lang="en-AU" sz="2800" dirty="0"/>
              <a:t>To recognise the growing multicultural and demographics of </a:t>
            </a:r>
            <a:br>
              <a:rPr lang="en-AU" sz="2800" dirty="0"/>
            </a:br>
            <a:r>
              <a:rPr lang="en-AU" sz="2800" dirty="0"/>
              <a:t>our community -  a decision has been made to form relationships </a:t>
            </a:r>
            <a:br>
              <a:rPr lang="en-AU" sz="2800" dirty="0"/>
            </a:br>
            <a:r>
              <a:rPr lang="en-AU" sz="2800" dirty="0"/>
              <a:t>with nations on the basis of international links – </a:t>
            </a:r>
            <a:br>
              <a:rPr lang="en-AU" sz="2800" dirty="0"/>
            </a:br>
            <a:r>
              <a:rPr lang="en-AU" sz="2800" dirty="0"/>
              <a:t>points of interest between our community </a:t>
            </a:r>
            <a:br>
              <a:rPr lang="en-AU" sz="2800" dirty="0"/>
            </a:br>
            <a:r>
              <a:rPr lang="en-AU" sz="2800" dirty="0"/>
              <a:t>and those countries of origin.</a:t>
            </a:r>
            <a:br>
              <a:rPr lang="en-AU" sz="2800" dirty="0"/>
            </a:br>
            <a:br>
              <a:rPr lang="en-AU" sz="2800" dirty="0"/>
            </a:br>
            <a:endParaRPr lang="en-AU" sz="2800" dirty="0"/>
          </a:p>
        </p:txBody>
      </p:sp>
      <p:sp>
        <p:nvSpPr>
          <p:cNvPr id="3" name="Content Placeholder 2">
            <a:extLst>
              <a:ext uri="{FF2B5EF4-FFF2-40B4-BE49-F238E27FC236}">
                <a16:creationId xmlns:a16="http://schemas.microsoft.com/office/drawing/2014/main" id="{139354BF-F695-5694-07B5-26DBE23991AE}"/>
              </a:ext>
            </a:extLst>
          </p:cNvPr>
          <p:cNvSpPr>
            <a:spLocks noGrp="1"/>
          </p:cNvSpPr>
          <p:nvPr>
            <p:ph idx="1"/>
          </p:nvPr>
        </p:nvSpPr>
        <p:spPr>
          <a:xfrm>
            <a:off x="371475" y="1634829"/>
            <a:ext cx="11820525" cy="5223171"/>
          </a:xfrm>
        </p:spPr>
        <p:txBody>
          <a:bodyPr>
            <a:normAutofit/>
          </a:bodyPr>
          <a:lstStyle/>
          <a:p>
            <a:pPr marL="0" indent="0">
              <a:buNone/>
            </a:pPr>
            <a:r>
              <a:rPr lang="en-AU" sz="2400" dirty="0"/>
              <a:t>                         </a:t>
            </a:r>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endParaRPr lang="en-AU" sz="3200" b="1" dirty="0">
              <a:solidFill>
                <a:srgbClr val="00B050"/>
              </a:solidFill>
              <a:latin typeface="Lucida Calligraphy" panose="03010101010101010101" pitchFamily="66" charset="0"/>
            </a:endParaRPr>
          </a:p>
          <a:p>
            <a:pPr marL="0" indent="0">
              <a:buNone/>
            </a:pPr>
            <a:endParaRPr lang="en-AU" sz="3200" b="1" dirty="0">
              <a:solidFill>
                <a:srgbClr val="00B050"/>
              </a:solidFill>
              <a:latin typeface="Lucida Calligraphy" panose="03010101010101010101" pitchFamily="66" charset="0"/>
            </a:endParaRPr>
          </a:p>
          <a:p>
            <a:endParaRPr lang="en-AU" sz="2400" b="1" dirty="0">
              <a:solidFill>
                <a:srgbClr val="00B050"/>
              </a:solidFill>
              <a:latin typeface="Lucida Calligraphy" panose="03010101010101010101" pitchFamily="66" charset="0"/>
            </a:endParaRPr>
          </a:p>
        </p:txBody>
      </p:sp>
      <p:pic>
        <p:nvPicPr>
          <p:cNvPr id="4" name="Picture 3" descr="A colorful star with black text">
            <a:extLst>
              <a:ext uri="{FF2B5EF4-FFF2-40B4-BE49-F238E27FC236}">
                <a16:creationId xmlns:a16="http://schemas.microsoft.com/office/drawing/2014/main" id="{004CD908-C4B1-BABC-4C76-C1E683DDBC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34498"/>
            <a:ext cx="2862000" cy="1908000"/>
          </a:xfrm>
          <a:prstGeom prst="rect">
            <a:avLst/>
          </a:prstGeom>
        </p:spPr>
      </p:pic>
      <p:pic>
        <p:nvPicPr>
          <p:cNvPr id="5" name="Picture 4" descr="A person in blue dress holding a flag&#10;&#10;Description automatically generated">
            <a:extLst>
              <a:ext uri="{FF2B5EF4-FFF2-40B4-BE49-F238E27FC236}">
                <a16:creationId xmlns:a16="http://schemas.microsoft.com/office/drawing/2014/main" id="{82A9BCC7-D67A-0ACA-94E3-0883FBAFB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8354" y="3429000"/>
            <a:ext cx="2484000" cy="3312000"/>
          </a:xfrm>
          <a:prstGeom prst="rect">
            <a:avLst/>
          </a:prstGeom>
        </p:spPr>
      </p:pic>
      <p:pic>
        <p:nvPicPr>
          <p:cNvPr id="10" name="Picture 9" descr="Two men kissing each other">
            <a:extLst>
              <a:ext uri="{FF2B5EF4-FFF2-40B4-BE49-F238E27FC236}">
                <a16:creationId xmlns:a16="http://schemas.microsoft.com/office/drawing/2014/main" id="{5859A863-20F0-64FB-6794-1F675AD549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4473000"/>
            <a:ext cx="3024000" cy="2268000"/>
          </a:xfrm>
          <a:prstGeom prst="rect">
            <a:avLst/>
          </a:prstGeom>
        </p:spPr>
      </p:pic>
      <p:sp>
        <p:nvSpPr>
          <p:cNvPr id="12" name="TextBox 11">
            <a:extLst>
              <a:ext uri="{FF2B5EF4-FFF2-40B4-BE49-F238E27FC236}">
                <a16:creationId xmlns:a16="http://schemas.microsoft.com/office/drawing/2014/main" id="{753B86B3-F228-2F31-B77B-E8D158CAE390}"/>
              </a:ext>
            </a:extLst>
          </p:cNvPr>
          <p:cNvSpPr txBox="1"/>
          <p:nvPr/>
        </p:nvSpPr>
        <p:spPr>
          <a:xfrm>
            <a:off x="3886200" y="988498"/>
            <a:ext cx="7229475" cy="646331"/>
          </a:xfrm>
          <a:prstGeom prst="rect">
            <a:avLst/>
          </a:prstGeom>
          <a:noFill/>
        </p:spPr>
        <p:txBody>
          <a:bodyPr wrap="square" rtlCol="0">
            <a:spAutoFit/>
          </a:bodyPr>
          <a:lstStyle/>
          <a:p>
            <a:r>
              <a:rPr lang="en-AU" sz="3600" dirty="0">
                <a:solidFill>
                  <a:srgbClr val="00B050"/>
                </a:solidFill>
                <a:latin typeface="Lucida Handwriting" panose="03010101010101010101" pitchFamily="66" charset="0"/>
              </a:rPr>
              <a:t>INTERNATIONAL LINKS</a:t>
            </a:r>
          </a:p>
        </p:txBody>
      </p:sp>
    </p:spTree>
    <p:extLst>
      <p:ext uri="{BB962C8B-B14F-4D97-AF65-F5344CB8AC3E}">
        <p14:creationId xmlns:p14="http://schemas.microsoft.com/office/powerpoint/2010/main" val="28676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a:xfrm>
            <a:off x="1524000" y="992075"/>
            <a:ext cx="9144000" cy="2387600"/>
          </a:xfrm>
        </p:spPr>
        <p:txBody>
          <a:bodyPr>
            <a:normAutofit/>
          </a:bodyPr>
          <a:lstStyle/>
          <a:p>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p:txBody>
          <a:bodyPr>
            <a:normAutofit/>
          </a:bodyPr>
          <a:lstStyle/>
          <a:p>
            <a:endParaRPr lang="en-AU" sz="5400" dirty="0">
              <a:latin typeface="Engravers MT" panose="02090707080505020304" pitchFamily="18" charset="0"/>
            </a:endParaRPr>
          </a:p>
          <a:p>
            <a:endParaRPr lang="en-AU" dirty="0"/>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7263"/>
            <a:ext cx="3564000" cy="2376000"/>
          </a:xfrm>
          <a:prstGeom prst="rect">
            <a:avLst/>
          </a:prstGeom>
        </p:spPr>
      </p:pic>
      <p:sp>
        <p:nvSpPr>
          <p:cNvPr id="7" name="TextBox 6">
            <a:extLst>
              <a:ext uri="{FF2B5EF4-FFF2-40B4-BE49-F238E27FC236}">
                <a16:creationId xmlns:a16="http://schemas.microsoft.com/office/drawing/2014/main" id="{46AC0B02-802C-0038-91C5-C9991AD06735}"/>
              </a:ext>
            </a:extLst>
          </p:cNvPr>
          <p:cNvSpPr txBox="1"/>
          <p:nvPr/>
        </p:nvSpPr>
        <p:spPr>
          <a:xfrm>
            <a:off x="785813" y="2314575"/>
            <a:ext cx="10172700" cy="5539978"/>
          </a:xfrm>
          <a:prstGeom prst="rect">
            <a:avLst/>
          </a:prstGeom>
          <a:noFill/>
        </p:spPr>
        <p:txBody>
          <a:bodyPr wrap="square" rtlCol="0">
            <a:spAutoFit/>
          </a:bodyPr>
          <a:lstStyle/>
          <a:p>
            <a:r>
              <a:rPr lang="en-AU" sz="2000" dirty="0"/>
              <a:t>Common interest or historical links may exist within a community group or demographic where a traditional Sister Cities Agreement may not be practicable, then an International Link or Friendship arrangement may be a good start in forming a </a:t>
            </a:r>
            <a:r>
              <a:rPr lang="en-AU" sz="2000" b="1" dirty="0"/>
              <a:t>community to community relationship</a:t>
            </a:r>
            <a:r>
              <a:rPr lang="en-AU" sz="2000" dirty="0"/>
              <a:t>.</a:t>
            </a:r>
          </a:p>
          <a:p>
            <a:r>
              <a:rPr lang="en-AU" sz="2000" b="1" u="sng" dirty="0">
                <a:solidFill>
                  <a:srgbClr val="FF0000"/>
                </a:solidFill>
              </a:rPr>
              <a:t>Examples may include</a:t>
            </a:r>
            <a:r>
              <a:rPr lang="en-AU" sz="2000" b="1" dirty="0">
                <a:solidFill>
                  <a:srgbClr val="FF0000"/>
                </a:solidFill>
              </a:rPr>
              <a:t>:</a:t>
            </a:r>
          </a:p>
          <a:p>
            <a:pPr marL="285750" indent="-285750">
              <a:buFont typeface="Arial" panose="020B0604020202020204" pitchFamily="34" charset="0"/>
              <a:buChar char="•"/>
            </a:pPr>
            <a:r>
              <a:rPr lang="en-AU" sz="2000" b="1" dirty="0"/>
              <a:t>Sport</a:t>
            </a:r>
          </a:p>
          <a:p>
            <a:pPr marL="285750" indent="-285750">
              <a:buFont typeface="Arial" panose="020B0604020202020204" pitchFamily="34" charset="0"/>
              <a:buChar char="•"/>
            </a:pPr>
            <a:r>
              <a:rPr lang="en-AU" sz="2000" b="1" dirty="0"/>
              <a:t>Youth Ambassador Programs</a:t>
            </a:r>
          </a:p>
          <a:p>
            <a:pPr marL="285750" indent="-285750">
              <a:buFont typeface="Arial" panose="020B0604020202020204" pitchFamily="34" charset="0"/>
              <a:buChar char="•"/>
            </a:pPr>
            <a:r>
              <a:rPr lang="en-AU" sz="2000" b="1" dirty="0"/>
              <a:t>Education</a:t>
            </a:r>
          </a:p>
          <a:p>
            <a:pPr marL="285750" indent="-285750">
              <a:buFont typeface="Arial" panose="020B0604020202020204" pitchFamily="34" charset="0"/>
              <a:buChar char="•"/>
            </a:pPr>
            <a:r>
              <a:rPr lang="en-AU" sz="2000" b="1" dirty="0"/>
              <a:t>Medical Technology / Science Medicine</a:t>
            </a:r>
          </a:p>
          <a:p>
            <a:pPr marL="285750" indent="-285750">
              <a:buFont typeface="Arial" panose="020B0604020202020204" pitchFamily="34" charset="0"/>
              <a:buChar char="•"/>
            </a:pPr>
            <a:r>
              <a:rPr lang="en-AU" sz="2000" b="1" dirty="0"/>
              <a:t>Arts</a:t>
            </a:r>
          </a:p>
          <a:p>
            <a:pPr marL="285750" indent="-285750">
              <a:buFont typeface="Arial" panose="020B0604020202020204" pitchFamily="34" charset="0"/>
              <a:buChar char="•"/>
            </a:pPr>
            <a:r>
              <a:rPr lang="en-AU" sz="2000" b="1" dirty="0"/>
              <a:t>Performance</a:t>
            </a:r>
          </a:p>
          <a:p>
            <a:pPr marL="285750" indent="-285750">
              <a:buFont typeface="Arial" panose="020B0604020202020204" pitchFamily="34" charset="0"/>
              <a:buChar char="•"/>
            </a:pPr>
            <a:r>
              <a:rPr lang="en-AU" sz="2000" b="1" dirty="0"/>
              <a:t>Technology</a:t>
            </a:r>
          </a:p>
          <a:p>
            <a:pPr marL="285750" indent="-285750">
              <a:buFont typeface="Arial" panose="020B0604020202020204" pitchFamily="34" charset="0"/>
              <a:buChar char="•"/>
            </a:pPr>
            <a:r>
              <a:rPr lang="en-AU" sz="2000" b="1" dirty="0"/>
              <a:t>Indigenous connection</a:t>
            </a:r>
          </a:p>
          <a:p>
            <a:pPr marL="285750" indent="-285750">
              <a:buFont typeface="Arial" panose="020B0604020202020204" pitchFamily="34" charset="0"/>
              <a:buChar char="•"/>
            </a:pPr>
            <a:r>
              <a:rPr lang="en-AU" sz="2000" b="1" dirty="0"/>
              <a:t>Business opportunities</a:t>
            </a:r>
          </a:p>
          <a:p>
            <a:pPr marL="285750" indent="-285750">
              <a:buFont typeface="Arial" panose="020B0604020202020204" pitchFamily="34" charset="0"/>
              <a:buChar char="•"/>
            </a:pPr>
            <a:r>
              <a:rPr lang="en-AU" sz="2000" b="1" dirty="0"/>
              <a:t>Community Service Groups</a:t>
            </a:r>
          </a:p>
          <a:p>
            <a:pPr marL="285750" indent="-285750">
              <a:buFont typeface="Arial" panose="020B0604020202020204" pitchFamily="34" charset="0"/>
              <a:buChar char="•"/>
            </a:pPr>
            <a:endParaRPr lang="en-AU" dirty="0"/>
          </a:p>
          <a:p>
            <a:endParaRPr lang="en-AU" dirty="0"/>
          </a:p>
          <a:p>
            <a:endParaRPr lang="en-AU" dirty="0"/>
          </a:p>
        </p:txBody>
      </p:sp>
      <p:pic>
        <p:nvPicPr>
          <p:cNvPr id="9" name="Picture 8" descr="A group of people posing for a photo&#10;&#10;Description automatically generated">
            <a:extLst>
              <a:ext uri="{FF2B5EF4-FFF2-40B4-BE49-F238E27FC236}">
                <a16:creationId xmlns:a16="http://schemas.microsoft.com/office/drawing/2014/main" id="{68B187FD-E641-0CCB-DE49-8A6CF0125E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8524" y="3446564"/>
            <a:ext cx="4914000" cy="3276000"/>
          </a:xfrm>
          <a:prstGeom prst="rect">
            <a:avLst/>
          </a:prstGeom>
        </p:spPr>
      </p:pic>
    </p:spTree>
    <p:extLst>
      <p:ext uri="{BB962C8B-B14F-4D97-AF65-F5344CB8AC3E}">
        <p14:creationId xmlns:p14="http://schemas.microsoft.com/office/powerpoint/2010/main" val="4078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p:txBody>
          <a:bodyPr>
            <a:normAutofit fontScale="90000"/>
          </a:bodyPr>
          <a:lstStyle/>
          <a:p>
            <a:br>
              <a:rPr lang="en-AU" dirty="0"/>
            </a:br>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p:txBody>
          <a:bodyPr>
            <a:normAutofit/>
          </a:bodyPr>
          <a:lstStyle/>
          <a:p>
            <a:endParaRPr lang="en-AU" dirty="0"/>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5234"/>
            <a:ext cx="3564000" cy="2376000"/>
          </a:xfrm>
          <a:prstGeom prst="rect">
            <a:avLst/>
          </a:prstGeom>
        </p:spPr>
      </p:pic>
      <p:pic>
        <p:nvPicPr>
          <p:cNvPr id="11" name="Picture 10" descr="A group of people standing in front of a stage">
            <a:extLst>
              <a:ext uri="{FF2B5EF4-FFF2-40B4-BE49-F238E27FC236}">
                <a16:creationId xmlns:a16="http://schemas.microsoft.com/office/drawing/2014/main" id="{018145EC-CE0D-ED6A-E644-AACA86C09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4000" y="505800"/>
            <a:ext cx="7128000" cy="4752000"/>
          </a:xfrm>
          <a:prstGeom prst="rect">
            <a:avLst/>
          </a:prstGeom>
        </p:spPr>
      </p:pic>
      <p:sp>
        <p:nvSpPr>
          <p:cNvPr id="12" name="TextBox 11">
            <a:extLst>
              <a:ext uri="{FF2B5EF4-FFF2-40B4-BE49-F238E27FC236}">
                <a16:creationId xmlns:a16="http://schemas.microsoft.com/office/drawing/2014/main" id="{007B4207-5EF9-532D-0DE1-A53469203955}"/>
              </a:ext>
            </a:extLst>
          </p:cNvPr>
          <p:cNvSpPr txBox="1"/>
          <p:nvPr/>
        </p:nvSpPr>
        <p:spPr>
          <a:xfrm>
            <a:off x="628650" y="3656716"/>
            <a:ext cx="2644837" cy="1569660"/>
          </a:xfrm>
          <a:prstGeom prst="rect">
            <a:avLst/>
          </a:prstGeom>
          <a:noFill/>
        </p:spPr>
        <p:txBody>
          <a:bodyPr wrap="square" rtlCol="0">
            <a:spAutoFit/>
          </a:bodyPr>
          <a:lstStyle/>
          <a:p>
            <a:r>
              <a:rPr lang="en-AU" sz="2400" b="1" dirty="0"/>
              <a:t>Celebrating Philippine Independence Day 2023</a:t>
            </a:r>
          </a:p>
        </p:txBody>
      </p:sp>
    </p:spTree>
    <p:extLst>
      <p:ext uri="{BB962C8B-B14F-4D97-AF65-F5344CB8AC3E}">
        <p14:creationId xmlns:p14="http://schemas.microsoft.com/office/powerpoint/2010/main" val="391381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p:txBody>
          <a:bodyPr>
            <a:normAutofit fontScale="90000"/>
          </a:bodyPr>
          <a:lstStyle/>
          <a:p>
            <a:br>
              <a:rPr lang="en-AU" dirty="0"/>
            </a:br>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a:xfrm>
            <a:off x="328613" y="3509963"/>
            <a:ext cx="10339387" cy="1747837"/>
          </a:xfrm>
        </p:spPr>
        <p:txBody>
          <a:bodyPr>
            <a:normAutofit/>
          </a:bodyPr>
          <a:lstStyle/>
          <a:p>
            <a:endParaRPr lang="en-AU" dirty="0"/>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9521"/>
            <a:ext cx="3564000" cy="2376000"/>
          </a:xfrm>
          <a:prstGeom prst="rect">
            <a:avLst/>
          </a:prstGeom>
        </p:spPr>
      </p:pic>
      <p:pic>
        <p:nvPicPr>
          <p:cNvPr id="4" name="Picture 3" descr="A group of people posing for a photo">
            <a:extLst>
              <a:ext uri="{FF2B5EF4-FFF2-40B4-BE49-F238E27FC236}">
                <a16:creationId xmlns:a16="http://schemas.microsoft.com/office/drawing/2014/main" id="{2D144974-A040-FB35-2453-3B34C0B9F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6550" y="848038"/>
            <a:ext cx="7344000" cy="5508000"/>
          </a:xfrm>
          <a:prstGeom prst="rect">
            <a:avLst/>
          </a:prstGeom>
        </p:spPr>
      </p:pic>
      <p:sp>
        <p:nvSpPr>
          <p:cNvPr id="8" name="TextBox 7">
            <a:extLst>
              <a:ext uri="{FF2B5EF4-FFF2-40B4-BE49-F238E27FC236}">
                <a16:creationId xmlns:a16="http://schemas.microsoft.com/office/drawing/2014/main" id="{2AD179FA-077E-290E-EBB0-39B6649434FE}"/>
              </a:ext>
            </a:extLst>
          </p:cNvPr>
          <p:cNvSpPr txBox="1"/>
          <p:nvPr/>
        </p:nvSpPr>
        <p:spPr>
          <a:xfrm>
            <a:off x="328613" y="2505521"/>
            <a:ext cx="2157412" cy="2677656"/>
          </a:xfrm>
          <a:prstGeom prst="rect">
            <a:avLst/>
          </a:prstGeom>
          <a:noFill/>
        </p:spPr>
        <p:txBody>
          <a:bodyPr wrap="square" rtlCol="0">
            <a:spAutoFit/>
          </a:bodyPr>
          <a:lstStyle/>
          <a:p>
            <a:r>
              <a:rPr lang="en-AU" sz="2800" dirty="0"/>
              <a:t>Blacktown City Council hosts over 40 Korean Delegations per year.</a:t>
            </a:r>
          </a:p>
        </p:txBody>
      </p:sp>
    </p:spTree>
    <p:extLst>
      <p:ext uri="{BB962C8B-B14F-4D97-AF65-F5344CB8AC3E}">
        <p14:creationId xmlns:p14="http://schemas.microsoft.com/office/powerpoint/2010/main" val="292133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p:txBody>
          <a:bodyPr>
            <a:normAutofit fontScale="90000"/>
          </a:bodyPr>
          <a:lstStyle/>
          <a:p>
            <a:br>
              <a:rPr lang="en-AU" dirty="0"/>
            </a:br>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a:xfrm>
            <a:off x="1524000" y="3509963"/>
            <a:ext cx="9144000" cy="1655762"/>
          </a:xfrm>
        </p:spPr>
        <p:txBody>
          <a:bodyPr>
            <a:normAutofit/>
          </a:bodyPr>
          <a:lstStyle/>
          <a:p>
            <a:endParaRPr lang="en-AU" dirty="0"/>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9521"/>
            <a:ext cx="3564000" cy="2376000"/>
          </a:xfrm>
          <a:prstGeom prst="rect">
            <a:avLst/>
          </a:prstGeom>
        </p:spPr>
      </p:pic>
      <p:pic>
        <p:nvPicPr>
          <p:cNvPr id="7" name="Picture 6" descr="A group of people standing in front of a building">
            <a:extLst>
              <a:ext uri="{FF2B5EF4-FFF2-40B4-BE49-F238E27FC236}">
                <a16:creationId xmlns:a16="http://schemas.microsoft.com/office/drawing/2014/main" id="{A68CBA90-4952-7886-DAEB-1EA9B798F7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2269919"/>
            <a:ext cx="6480000" cy="4320000"/>
          </a:xfrm>
          <a:prstGeom prst="rect">
            <a:avLst/>
          </a:prstGeom>
        </p:spPr>
      </p:pic>
      <p:sp>
        <p:nvSpPr>
          <p:cNvPr id="8" name="TextBox 7">
            <a:extLst>
              <a:ext uri="{FF2B5EF4-FFF2-40B4-BE49-F238E27FC236}">
                <a16:creationId xmlns:a16="http://schemas.microsoft.com/office/drawing/2014/main" id="{68A1A47F-FF10-DBA8-6283-D5B9C6EE7FB9}"/>
              </a:ext>
            </a:extLst>
          </p:cNvPr>
          <p:cNvSpPr txBox="1"/>
          <p:nvPr/>
        </p:nvSpPr>
        <p:spPr>
          <a:xfrm>
            <a:off x="3564001" y="785813"/>
            <a:ext cx="1850962" cy="523220"/>
          </a:xfrm>
          <a:prstGeom prst="rect">
            <a:avLst/>
          </a:prstGeom>
          <a:noFill/>
        </p:spPr>
        <p:txBody>
          <a:bodyPr wrap="square" rtlCol="0">
            <a:spAutoFit/>
          </a:bodyPr>
          <a:lstStyle/>
          <a:p>
            <a:r>
              <a:rPr lang="en-AU" sz="2800" dirty="0"/>
              <a:t> </a:t>
            </a:r>
            <a:r>
              <a:rPr lang="en-AU" dirty="0"/>
              <a:t> </a:t>
            </a:r>
          </a:p>
        </p:txBody>
      </p:sp>
      <p:pic>
        <p:nvPicPr>
          <p:cNvPr id="10" name="Picture 9" descr="A group of people standing next to a sign">
            <a:extLst>
              <a:ext uri="{FF2B5EF4-FFF2-40B4-BE49-F238E27FC236}">
                <a16:creationId xmlns:a16="http://schemas.microsoft.com/office/drawing/2014/main" id="{C300E191-3729-415F-3FB7-72C67B96F2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8000" y="444163"/>
            <a:ext cx="5616000" cy="3744000"/>
          </a:xfrm>
          <a:prstGeom prst="rect">
            <a:avLst/>
          </a:prstGeom>
        </p:spPr>
      </p:pic>
      <p:sp>
        <p:nvSpPr>
          <p:cNvPr id="11" name="TextBox 10">
            <a:extLst>
              <a:ext uri="{FF2B5EF4-FFF2-40B4-BE49-F238E27FC236}">
                <a16:creationId xmlns:a16="http://schemas.microsoft.com/office/drawing/2014/main" id="{4973CEC9-4619-447D-2570-E160B0386CD4}"/>
              </a:ext>
            </a:extLst>
          </p:cNvPr>
          <p:cNvSpPr txBox="1"/>
          <p:nvPr/>
        </p:nvSpPr>
        <p:spPr>
          <a:xfrm>
            <a:off x="7572375" y="4524713"/>
            <a:ext cx="3289125" cy="461665"/>
          </a:xfrm>
          <a:prstGeom prst="rect">
            <a:avLst/>
          </a:prstGeom>
          <a:noFill/>
        </p:spPr>
        <p:txBody>
          <a:bodyPr wrap="square" rtlCol="0">
            <a:spAutoFit/>
          </a:bodyPr>
          <a:lstStyle/>
          <a:p>
            <a:r>
              <a:rPr lang="en-AU" sz="2400" b="1" dirty="0">
                <a:solidFill>
                  <a:srgbClr val="FF0000"/>
                </a:solidFill>
              </a:rPr>
              <a:t>LIVERPOOL PLAINS NSW</a:t>
            </a:r>
          </a:p>
        </p:txBody>
      </p:sp>
      <p:sp>
        <p:nvSpPr>
          <p:cNvPr id="13" name="TextBox 12">
            <a:extLst>
              <a:ext uri="{FF2B5EF4-FFF2-40B4-BE49-F238E27FC236}">
                <a16:creationId xmlns:a16="http://schemas.microsoft.com/office/drawing/2014/main" id="{EB6B42C4-4433-5D61-5B58-6D36210CCD3C}"/>
              </a:ext>
            </a:extLst>
          </p:cNvPr>
          <p:cNvSpPr txBox="1"/>
          <p:nvPr/>
        </p:nvSpPr>
        <p:spPr>
          <a:xfrm>
            <a:off x="3563999" y="1401108"/>
            <a:ext cx="1850961" cy="830997"/>
          </a:xfrm>
          <a:prstGeom prst="rect">
            <a:avLst/>
          </a:prstGeom>
          <a:noFill/>
        </p:spPr>
        <p:txBody>
          <a:bodyPr wrap="square" rtlCol="0">
            <a:spAutoFit/>
          </a:bodyPr>
          <a:lstStyle/>
          <a:p>
            <a:endParaRPr lang="en-AU" sz="2400" b="1" dirty="0"/>
          </a:p>
          <a:p>
            <a:r>
              <a:rPr lang="en-AU" sz="2400" b="1" dirty="0">
                <a:solidFill>
                  <a:srgbClr val="FF0000"/>
                </a:solidFill>
              </a:rPr>
              <a:t>PORIRUA NZ</a:t>
            </a:r>
          </a:p>
        </p:txBody>
      </p:sp>
    </p:spTree>
    <p:extLst>
      <p:ext uri="{BB962C8B-B14F-4D97-AF65-F5344CB8AC3E}">
        <p14:creationId xmlns:p14="http://schemas.microsoft.com/office/powerpoint/2010/main" val="402002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4EB-F009-4BD2-96D6-F404FF72DD4E}"/>
              </a:ext>
            </a:extLst>
          </p:cNvPr>
          <p:cNvSpPr>
            <a:spLocks noGrp="1"/>
          </p:cNvSpPr>
          <p:nvPr>
            <p:ph type="ctrTitle"/>
          </p:nvPr>
        </p:nvSpPr>
        <p:spPr/>
        <p:txBody>
          <a:bodyPr>
            <a:normAutofit fontScale="90000"/>
          </a:bodyPr>
          <a:lstStyle/>
          <a:p>
            <a:br>
              <a:rPr lang="en-AU" dirty="0"/>
            </a:br>
            <a:br>
              <a:rPr lang="en-AU" dirty="0"/>
            </a:br>
            <a:endParaRPr lang="en-AU" dirty="0">
              <a:latin typeface="Engravers MT" panose="02090707080505020304" pitchFamily="18" charset="0"/>
            </a:endParaRPr>
          </a:p>
        </p:txBody>
      </p:sp>
      <p:sp>
        <p:nvSpPr>
          <p:cNvPr id="3" name="Subtitle 2">
            <a:extLst>
              <a:ext uri="{FF2B5EF4-FFF2-40B4-BE49-F238E27FC236}">
                <a16:creationId xmlns:a16="http://schemas.microsoft.com/office/drawing/2014/main" id="{C51187BD-D5B6-25F7-65B8-DB4FA69B92AA}"/>
              </a:ext>
            </a:extLst>
          </p:cNvPr>
          <p:cNvSpPr>
            <a:spLocks noGrp="1"/>
          </p:cNvSpPr>
          <p:nvPr>
            <p:ph type="subTitle" idx="1"/>
          </p:nvPr>
        </p:nvSpPr>
        <p:spPr>
          <a:xfrm>
            <a:off x="814387" y="2872742"/>
            <a:ext cx="2014538" cy="2376000"/>
          </a:xfrm>
        </p:spPr>
        <p:txBody>
          <a:bodyPr>
            <a:noAutofit/>
          </a:bodyPr>
          <a:lstStyle/>
          <a:p>
            <a:r>
              <a:rPr lang="en-AU" dirty="0"/>
              <a:t>Our most recent</a:t>
            </a:r>
          </a:p>
          <a:p>
            <a:r>
              <a:rPr lang="en-AU" dirty="0"/>
              <a:t>relationship </a:t>
            </a:r>
          </a:p>
          <a:p>
            <a:r>
              <a:rPr lang="en-AU" dirty="0"/>
              <a:t>Enniscorthy,</a:t>
            </a:r>
          </a:p>
          <a:p>
            <a:r>
              <a:rPr lang="en-AU" dirty="0"/>
              <a:t>Wexford</a:t>
            </a:r>
          </a:p>
          <a:p>
            <a:r>
              <a:rPr lang="en-AU" dirty="0"/>
              <a:t>Ireland</a:t>
            </a:r>
          </a:p>
          <a:p>
            <a:endParaRPr lang="en-AU" dirty="0"/>
          </a:p>
          <a:p>
            <a:r>
              <a:rPr lang="en-AU" dirty="0"/>
              <a:t>August 2023</a:t>
            </a:r>
          </a:p>
        </p:txBody>
      </p:sp>
      <p:pic>
        <p:nvPicPr>
          <p:cNvPr id="5" name="Picture 4" descr="A colorful star with black text">
            <a:extLst>
              <a:ext uri="{FF2B5EF4-FFF2-40B4-BE49-F238E27FC236}">
                <a16:creationId xmlns:a16="http://schemas.microsoft.com/office/drawing/2014/main" id="{C5BBD8CC-2328-59F4-9688-A8B24157A7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9521"/>
            <a:ext cx="3564000" cy="2376000"/>
          </a:xfrm>
          <a:prstGeom prst="rect">
            <a:avLst/>
          </a:prstGeom>
        </p:spPr>
      </p:pic>
      <p:pic>
        <p:nvPicPr>
          <p:cNvPr id="6" name="Picture 5" descr="A group of people standing on a roof&#10;&#10;Description automatically generated">
            <a:extLst>
              <a:ext uri="{FF2B5EF4-FFF2-40B4-BE49-F238E27FC236}">
                <a16:creationId xmlns:a16="http://schemas.microsoft.com/office/drawing/2014/main" id="{40635735-E9F1-9ACE-ED1E-5D2AACC030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4000" y="129521"/>
            <a:ext cx="8351044" cy="6858000"/>
          </a:xfrm>
          <a:prstGeom prst="rect">
            <a:avLst/>
          </a:prstGeom>
        </p:spPr>
      </p:pic>
    </p:spTree>
    <p:extLst>
      <p:ext uri="{BB962C8B-B14F-4D97-AF65-F5344CB8AC3E}">
        <p14:creationId xmlns:p14="http://schemas.microsoft.com/office/powerpoint/2010/main" val="2017154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446</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Engravers MT</vt:lpstr>
      <vt:lpstr>Lucida Calligraphy</vt:lpstr>
      <vt:lpstr>Lucida Handwriting</vt:lpstr>
      <vt:lpstr>Office Theme</vt:lpstr>
      <vt:lpstr>        INTERNATIONAL LINKS AND  SISTER CITIES</vt:lpstr>
      <vt:lpstr>    OUR PARTNERS </vt:lpstr>
      <vt:lpstr>O</vt:lpstr>
      <vt:lpstr> Blacktown City is arguably the world’s most multicultural city. Over 180 countries are represented by residents that now call Blacktown home. 10 000 new residents call Blacktown City home every year.  To recognise the growing multicultural and demographics of  our community -  a decision has been made to form relationships  with nations on the basis of international links –  points of interest between our community  and those countries of origin.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Mccallum</dc:creator>
  <cp:lastModifiedBy>Mike Jakins</cp:lastModifiedBy>
  <cp:revision>16</cp:revision>
  <dcterms:created xsi:type="dcterms:W3CDTF">2023-10-08T02:54:36Z</dcterms:created>
  <dcterms:modified xsi:type="dcterms:W3CDTF">2023-10-23T12:09:54Z</dcterms:modified>
</cp:coreProperties>
</file>