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79" r:id="rId3"/>
    <p:sldId id="299" r:id="rId4"/>
    <p:sldId id="281" r:id="rId5"/>
    <p:sldId id="268" r:id="rId6"/>
    <p:sldId id="283" r:id="rId7"/>
    <p:sldId id="284" r:id="rId8"/>
    <p:sldId id="289" r:id="rId9"/>
    <p:sldId id="287" r:id="rId10"/>
    <p:sldId id="286" r:id="rId11"/>
    <p:sldId id="298" r:id="rId12"/>
    <p:sldId id="293" r:id="rId13"/>
    <p:sldId id="294" r:id="rId14"/>
    <p:sldId id="259" r:id="rId15"/>
    <p:sldId id="288" r:id="rId16"/>
    <p:sldId id="291" r:id="rId17"/>
    <p:sldId id="285" r:id="rId18"/>
    <p:sldId id="262" r:id="rId19"/>
    <p:sldId id="258" r:id="rId20"/>
    <p:sldId id="297" r:id="rId21"/>
    <p:sldId id="290" r:id="rId22"/>
    <p:sldId id="271" r:id="rId23"/>
    <p:sldId id="29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56C15-8218-4B35-985D-6E0B2CE7352B}" v="1" dt="2023-10-23T12:10:26.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8"/>
    <p:restoredTop sz="96315"/>
  </p:normalViewPr>
  <p:slideViewPr>
    <p:cSldViewPr snapToGrid="0">
      <p:cViewPr varScale="1">
        <p:scale>
          <a:sx n="62" d="100"/>
          <a:sy n="62" d="100"/>
        </p:scale>
        <p:origin x="144"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9D3B3-155F-4386-A4CB-8C888D6B0286}" type="datetimeFigureOut">
              <a:rPr lang="en-AU" smtClean="0"/>
              <a:t>23/10/2023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12D53-F1CD-4F49-B533-4432CCD5CCA7}" type="slidenum">
              <a:rPr lang="en-AU" smtClean="0"/>
              <a:t>‹#›</a:t>
            </a:fld>
            <a:endParaRPr lang="en-AU"/>
          </a:p>
        </p:txBody>
      </p:sp>
    </p:spTree>
    <p:extLst>
      <p:ext uri="{BB962C8B-B14F-4D97-AF65-F5344CB8AC3E}">
        <p14:creationId xmlns:p14="http://schemas.microsoft.com/office/powerpoint/2010/main" val="102556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Gill Sans MT"/>
                <a:ea typeface="+mj-lt"/>
                <a:cs typeface="+mj-lt"/>
              </a:rPr>
              <a:t>1884 Victoria held a Royal Commission posing the question as to ‘How do we open up the </a:t>
            </a:r>
            <a:r>
              <a:rPr lang="en-GB" sz="1200" dirty="0" err="1">
                <a:solidFill>
                  <a:srgbClr val="000000"/>
                </a:solidFill>
                <a:latin typeface="Gill Sans MT"/>
                <a:ea typeface="+mj-lt"/>
                <a:cs typeface="+mj-lt"/>
              </a:rPr>
              <a:t>Mallee</a:t>
            </a:r>
            <a:r>
              <a:rPr lang="en-GB" sz="1200" dirty="0">
                <a:solidFill>
                  <a:srgbClr val="000000"/>
                </a:solidFill>
                <a:latin typeface="Gill Sans MT"/>
                <a:ea typeface="+mj-lt"/>
                <a:cs typeface="+mj-lt"/>
              </a:rPr>
              <a:t> (north-west Victoria)? </a:t>
            </a:r>
            <a:endParaRPr lang="en-GB" sz="1200" dirty="0">
              <a:ea typeface="+mj-lt"/>
              <a:cs typeface="+mj-lt"/>
            </a:endParaRPr>
          </a:p>
          <a:p>
            <a:pPr>
              <a:buClr>
                <a:srgbClr val="8AD0D6"/>
              </a:buClr>
            </a:pPr>
            <a:r>
              <a:rPr lang="en-GB" sz="1200" dirty="0">
                <a:solidFill>
                  <a:srgbClr val="000000"/>
                </a:solidFill>
                <a:latin typeface="Gill Sans MT"/>
                <a:ea typeface="+mj-lt"/>
                <a:cs typeface="+mj-lt"/>
              </a:rPr>
              <a:t>A deputation  followed in 1885 resulted in Alfred Deakin, the then Victorian Water Minister, travelling to American  to investigate how America opened up the wild west</a:t>
            </a:r>
            <a:endParaRPr lang="en-GB" sz="1200" dirty="0"/>
          </a:p>
          <a:p>
            <a:pPr>
              <a:buClr>
                <a:srgbClr val="8AD0D6"/>
              </a:buClr>
            </a:pPr>
            <a:r>
              <a:rPr lang="en-GB" sz="1200" dirty="0">
                <a:solidFill>
                  <a:srgbClr val="000000"/>
                </a:solidFill>
                <a:latin typeface="Gill Sans MT"/>
                <a:ea typeface="+mj-lt"/>
                <a:cs typeface="+mj-lt"/>
              </a:rPr>
              <a:t>Alfred Deakin visited a number of places, including California and met with the Chaffey Brothers, separately, and left an open invitation to come to Victoria </a:t>
            </a:r>
            <a:endParaRPr lang="en-GB" sz="1200" dirty="0"/>
          </a:p>
          <a:p>
            <a:pPr>
              <a:buClr>
                <a:srgbClr val="8AD0D6"/>
              </a:buClr>
            </a:pPr>
            <a:r>
              <a:rPr lang="en-GB" sz="1200" dirty="0">
                <a:solidFill>
                  <a:srgbClr val="000000"/>
                </a:solidFill>
                <a:latin typeface="Gill Sans MT"/>
                <a:ea typeface="+mj-lt"/>
                <a:cs typeface="+mj-lt"/>
              </a:rPr>
              <a:t>In early  1886, George knocked  on Alfred Deakin’s door at Parliament House, Spring Street , Melbourne</a:t>
            </a:r>
          </a:p>
          <a:p>
            <a:r>
              <a:rPr lang="en-US" sz="1200" b="0" i="0" kern="1200" dirty="0">
                <a:solidFill>
                  <a:schemeClr val="tx1"/>
                </a:solidFill>
                <a:effectLst/>
                <a:latin typeface="+mn-lt"/>
                <a:ea typeface="+mn-ea"/>
                <a:cs typeface="+mn-cs"/>
              </a:rPr>
              <a:t>Deakin was impressed with the </a:t>
            </a:r>
            <a:r>
              <a:rPr lang="en-US" sz="1200" b="0" i="0" kern="1200" dirty="0" err="1">
                <a:solidFill>
                  <a:schemeClr val="tx1"/>
                </a:solidFill>
                <a:effectLst/>
                <a:latin typeface="+mn-lt"/>
                <a:ea typeface="+mn-ea"/>
                <a:cs typeface="+mn-cs"/>
              </a:rPr>
              <a:t>Chaffeys</a:t>
            </a:r>
            <a:r>
              <a:rPr lang="en-US" sz="1200" b="0" i="0" kern="1200" dirty="0">
                <a:solidFill>
                  <a:schemeClr val="tx1"/>
                </a:solidFill>
                <a:effectLst/>
                <a:latin typeface="+mn-lt"/>
                <a:ea typeface="+mn-ea"/>
                <a:cs typeface="+mn-cs"/>
              </a:rPr>
              <a:t> and their achievements , and the </a:t>
            </a:r>
            <a:r>
              <a:rPr lang="en-US" sz="1200" b="0" i="0" kern="1200" dirty="0" err="1">
                <a:solidFill>
                  <a:schemeClr val="tx1"/>
                </a:solidFill>
                <a:effectLst/>
                <a:latin typeface="+mn-lt"/>
                <a:ea typeface="+mn-ea"/>
                <a:cs typeface="+mn-cs"/>
              </a:rPr>
              <a:t>Chaffeys</a:t>
            </a:r>
            <a:r>
              <a:rPr lang="en-US" sz="1200" b="0" i="0" kern="1200" dirty="0">
                <a:solidFill>
                  <a:schemeClr val="tx1"/>
                </a:solidFill>
                <a:effectLst/>
                <a:latin typeface="+mn-lt"/>
                <a:ea typeface="+mn-ea"/>
                <a:cs typeface="+mn-cs"/>
              </a:rPr>
              <a:t> were sufficiently interested in Deakin's proposals to send their manager, Stephen Cureton , to Victoria in 1885. After a promising report from Cureton, George Chaffey visited Victoria in 1886 and having decided on the Mildura Run as a suitable location for an irrigation colony he sent word to his brother to sell their Californian interests (at a loss) in order to invest in this new venture.</a:t>
            </a:r>
          </a:p>
          <a:p>
            <a:r>
              <a:rPr lang="en-US" sz="1200" b="0" i="0" kern="1200" dirty="0">
                <a:solidFill>
                  <a:schemeClr val="tx1"/>
                </a:solidFill>
                <a:effectLst/>
                <a:latin typeface="+mn-lt"/>
                <a:ea typeface="+mn-ea"/>
                <a:cs typeface="+mn-cs"/>
              </a:rPr>
              <a:t>The boldness and perspicacity of this decision can perhaps be appreciated from the following description of Chaffey's chosen location</a:t>
            </a:r>
          </a:p>
          <a:p>
            <a:pPr>
              <a:buClr>
                <a:srgbClr val="8AD0D6"/>
              </a:buClr>
            </a:pPr>
            <a:endParaRPr lang="en-GB" sz="1200" dirty="0"/>
          </a:p>
          <a:p>
            <a:pPr>
              <a:buClr>
                <a:srgbClr val="8AD0D6"/>
              </a:buClr>
            </a:pPr>
            <a:r>
              <a:rPr lang="en-GB" sz="1200" dirty="0">
                <a:solidFill>
                  <a:srgbClr val="000000"/>
                </a:solidFill>
                <a:latin typeface="Gill Sans MT"/>
                <a:ea typeface="+mj-lt"/>
                <a:cs typeface="+mj-lt"/>
              </a:rPr>
              <a:t>Ahead lay the extraordinary beginnings of Mildura, by the same people who founded Ontario, California.</a:t>
            </a:r>
            <a:endParaRPr lang="en-GB" sz="1200" dirty="0"/>
          </a:p>
          <a:p>
            <a:pPr>
              <a:buClr>
                <a:srgbClr val="8AD0D6"/>
              </a:buClr>
            </a:pPr>
            <a:r>
              <a:rPr lang="en-GB" sz="1200" dirty="0">
                <a:solidFill>
                  <a:srgbClr val="000000"/>
                </a:solidFill>
                <a:latin typeface="Gill Sans MT"/>
                <a:ea typeface="+mj-lt"/>
                <a:cs typeface="+mj-lt"/>
              </a:rPr>
              <a:t>The Chaffey Brothers, were nether Australian or American, but from Ontario, Canada and proudly used the word ‘Ontario’ wherever they went and in 1906, North Ontario, California  became a separate municipality and took the name ‘Upland’</a:t>
            </a:r>
            <a:endParaRPr lang="en-GB" sz="1200" dirty="0"/>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4</a:t>
            </a:fld>
            <a:endParaRPr lang="en-AU"/>
          </a:p>
        </p:txBody>
      </p:sp>
    </p:spTree>
    <p:extLst>
      <p:ext uri="{BB962C8B-B14F-4D97-AF65-F5344CB8AC3E}">
        <p14:creationId xmlns:p14="http://schemas.microsoft.com/office/powerpoint/2010/main" val="2258323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FFFFFF"/>
                </a:solidFill>
                <a:effectLst/>
                <a:latin typeface="+mn-lt"/>
                <a:ea typeface="+mn-ea"/>
                <a:cs typeface="+mn-cs"/>
              </a:rPr>
              <a:t>The citrus industry established by the Chaffey Brothers continued to thrive as the major industry well into the 1940’s. After World War 11 however, land prices began to skyrocket and growers began to sell their land to developers for residential development. In 1954 the San Bernardino Freeway to Los Angeles was completed, accelerating the transition of Upland from a rural, citrus growing to a residential and commercial community</a:t>
            </a:r>
          </a:p>
          <a:p>
            <a:endParaRPr lang="en-US" sz="1200" kern="1200" dirty="0">
              <a:solidFill>
                <a:srgbClr val="FFFFFF"/>
              </a:solidFill>
              <a:effectLst/>
              <a:latin typeface="+mn-lt"/>
              <a:ea typeface="+mn-ea"/>
              <a:cs typeface="+mn-cs"/>
            </a:endParaRPr>
          </a:p>
          <a:p>
            <a:pPr>
              <a:lnSpc>
                <a:spcPct val="90000"/>
              </a:lnSpc>
              <a:spcBef>
                <a:spcPts val="1000"/>
              </a:spcBef>
              <a:buClr>
                <a:schemeClr val="bg2">
                  <a:lumMod val="40000"/>
                  <a:lumOff val="60000"/>
                </a:schemeClr>
              </a:buClr>
              <a:buSzPct val="80000"/>
              <a:buFont typeface="Wingdings 3" charset="2"/>
              <a:buChar cha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Chaffeys</a:t>
            </a:r>
            <a:r>
              <a:rPr lang="en-US" sz="1200" kern="1200" dirty="0">
                <a:solidFill>
                  <a:schemeClr val="tx1"/>
                </a:solidFill>
                <a:effectLst/>
                <a:latin typeface="+mn-lt"/>
                <a:ea typeface="+mn-ea"/>
                <a:cs typeface="+mn-cs"/>
              </a:rPr>
              <a:t> in California</a:t>
            </a:r>
          </a:p>
          <a:p>
            <a:pPr>
              <a:lnSpc>
                <a:spcPct val="90000"/>
              </a:lnSpc>
              <a:spcBef>
                <a:spcPts val="1000"/>
              </a:spcBef>
              <a:buClr>
                <a:schemeClr val="bg2">
                  <a:lumMod val="40000"/>
                  <a:lumOff val="60000"/>
                </a:schemeClr>
              </a:buClr>
              <a:buSzPct val="80000"/>
              <a:buFont typeface="Wingdings 3" charset="2"/>
              <a:buChar char=""/>
            </a:pPr>
            <a:r>
              <a:rPr lang="en-US" sz="1200" kern="1200" dirty="0">
                <a:solidFill>
                  <a:schemeClr val="tx1"/>
                </a:solidFill>
                <a:effectLst/>
                <a:latin typeface="+mn-lt"/>
                <a:ea typeface="+mn-ea"/>
                <a:cs typeface="+mn-cs"/>
              </a:rPr>
              <a:t>In 1890 the Chaffey family vacationed in Riverside, California. When George saw the orange groves he was inspired: irrigation appealed to him so strongly that he rapidly absorbed its basic principles and thought of more.</a:t>
            </a:r>
          </a:p>
          <a:p>
            <a:pPr>
              <a:lnSpc>
                <a:spcPct val="90000"/>
              </a:lnSpc>
              <a:spcBef>
                <a:spcPts val="1000"/>
              </a:spcBef>
              <a:buClr>
                <a:schemeClr val="bg2">
                  <a:lumMod val="40000"/>
                  <a:lumOff val="60000"/>
                </a:schemeClr>
              </a:buClr>
              <a:buSzPct val="80000"/>
              <a:buFont typeface="Wingdings 3" charset="2"/>
              <a:buChar char=""/>
            </a:pPr>
            <a:r>
              <a:rPr lang="en-US" sz="1200" kern="1200" dirty="0">
                <a:solidFill>
                  <a:schemeClr val="tx1"/>
                </a:solidFill>
                <a:effectLst/>
                <a:latin typeface="+mn-lt"/>
                <a:ea typeface="+mn-ea"/>
                <a:cs typeface="+mn-cs"/>
              </a:rPr>
              <a:t>George was ahead of his time in many fields and had a creative faculty that few men in world history can claim. He was a pathfinder in hydro-electricity engineering. As a promoter and president of an electricity company, he gave Los Angeles the original light and power plant, making it the first city in America to be electrically lit throughout. He was also a visionary who, as he stood on a ridge in a howling wilderness he could clearly envisage the city he was to himself build, complete to the fountain in the square.</a:t>
            </a:r>
          </a:p>
          <a:p>
            <a:pPr>
              <a:lnSpc>
                <a:spcPct val="90000"/>
              </a:lnSpc>
              <a:spcBef>
                <a:spcPts val="1000"/>
              </a:spcBef>
              <a:buClr>
                <a:schemeClr val="bg2">
                  <a:lumMod val="40000"/>
                  <a:lumOff val="60000"/>
                </a:schemeClr>
              </a:buClr>
              <a:buSzPct val="80000"/>
              <a:buFont typeface="Wingdings 3" charset="2"/>
              <a:buChar char=""/>
            </a:pPr>
            <a:r>
              <a:rPr lang="en-US" sz="1200" kern="1200" dirty="0">
                <a:solidFill>
                  <a:schemeClr val="tx1"/>
                </a:solidFill>
                <a:effectLst/>
                <a:latin typeface="+mn-lt"/>
                <a:ea typeface="+mn-ea"/>
                <a:cs typeface="+mn-cs"/>
              </a:rPr>
              <a:t>William Benjamin (W.B.) had devoted himself to the study of horticulture and land selection. He also demonstrated a keen business instinct. They formed a partnership that became known as “The Chaffey Brothers” or simply “The </a:t>
            </a:r>
            <a:r>
              <a:rPr lang="en-US" sz="1200" kern="1200" dirty="0" err="1">
                <a:solidFill>
                  <a:schemeClr val="tx1"/>
                </a:solidFill>
                <a:effectLst/>
                <a:latin typeface="+mn-lt"/>
                <a:ea typeface="+mn-ea"/>
                <a:cs typeface="+mn-cs"/>
              </a:rPr>
              <a:t>Chaffeys</a:t>
            </a:r>
            <a:r>
              <a:rPr lang="en-US" sz="1200" kern="1200" dirty="0">
                <a:solidFill>
                  <a:schemeClr val="tx1"/>
                </a:solidFill>
                <a:effectLst/>
                <a:latin typeface="+mn-lt"/>
                <a:ea typeface="+mn-ea"/>
                <a:cs typeface="+mn-cs"/>
              </a:rPr>
              <a:t>”. Together they conceived a simple scheme of </a:t>
            </a:r>
            <a:r>
              <a:rPr lang="en-US" sz="1200" kern="1200" dirty="0" err="1">
                <a:solidFill>
                  <a:schemeClr val="tx1"/>
                </a:solidFill>
                <a:effectLst/>
                <a:latin typeface="+mn-lt"/>
                <a:ea typeface="+mn-ea"/>
                <a:cs typeface="+mn-cs"/>
              </a:rPr>
              <a:t>colonisation</a:t>
            </a:r>
            <a:r>
              <a:rPr lang="en-US" sz="1200" kern="1200" dirty="0">
                <a:solidFill>
                  <a:schemeClr val="tx1"/>
                </a:solidFill>
                <a:effectLst/>
                <a:latin typeface="+mn-lt"/>
                <a:ea typeface="+mn-ea"/>
                <a:cs typeface="+mn-cs"/>
              </a:rPr>
              <a:t>: to buy land, provide water for irrigation, prepare and sell ‘blocks’ on time payment and use the profit gained in further development then realize it on real estate.</a:t>
            </a:r>
          </a:p>
          <a:p>
            <a:pPr>
              <a:lnSpc>
                <a:spcPct val="90000"/>
              </a:lnSpc>
              <a:spcBef>
                <a:spcPts val="1000"/>
              </a:spcBef>
              <a:buClr>
                <a:schemeClr val="bg2">
                  <a:lumMod val="40000"/>
                  <a:lumOff val="60000"/>
                </a:schemeClr>
              </a:buClr>
              <a:buSzPct val="80000"/>
              <a:buFont typeface="Wingdings 3" charset="2"/>
              <a:buChar char=""/>
            </a:pPr>
            <a:r>
              <a:rPr lang="en-US" sz="1200" kern="1200" dirty="0">
                <a:solidFill>
                  <a:schemeClr val="tx1"/>
                </a:solidFill>
                <a:effectLst/>
                <a:latin typeface="+mn-lt"/>
                <a:ea typeface="+mn-ea"/>
                <a:cs typeface="+mn-cs"/>
              </a:rPr>
              <a:t>Their first venture was Etiwanda named after a beloved old Indian Chief and family friend from their Canadian homeland. On Thanksgiving Day 1881, they bought 1500 acres of land, the house and water rights of the old Garcia Ranch out on the Santa Fe Trail. While George was busy directing two or three rivers in the nearby ranges through concrete pipes four miles to the orchards, W.B. laid out the land, supervised the sales on time-payment and oversaw the cultivation process. Within a year 1400 of the 1500 acres were occupied.</a:t>
            </a:r>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15</a:t>
            </a:fld>
            <a:endParaRPr lang="en-AU"/>
          </a:p>
        </p:txBody>
      </p:sp>
    </p:spTree>
    <p:extLst>
      <p:ext uri="{BB962C8B-B14F-4D97-AF65-F5344CB8AC3E}">
        <p14:creationId xmlns:p14="http://schemas.microsoft.com/office/powerpoint/2010/main" val="146261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Chaffey out the front of Upland Council – Euclid Avenue</a:t>
            </a:r>
          </a:p>
          <a:p>
            <a:endParaRPr lang="en-US" dirty="0"/>
          </a:p>
          <a:p>
            <a:r>
              <a:rPr lang="en-US" dirty="0"/>
              <a:t>WB Chaffey in Deakin Avenue, front of </a:t>
            </a:r>
            <a:r>
              <a:rPr lang="en-US" dirty="0" err="1"/>
              <a:t>CouncilOffices</a:t>
            </a:r>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17</a:t>
            </a:fld>
            <a:endParaRPr lang="en-AU"/>
          </a:p>
        </p:txBody>
      </p:sp>
    </p:spTree>
    <p:extLst>
      <p:ext uri="{BB962C8B-B14F-4D97-AF65-F5344CB8AC3E}">
        <p14:creationId xmlns:p14="http://schemas.microsoft.com/office/powerpoint/2010/main" val="160637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Gill Sans MT"/>
                <a:ea typeface="+mj-lt"/>
                <a:cs typeface="+mj-lt"/>
              </a:rPr>
              <a:t>The Chaffey Brothers, were nether Australian or American, but from Ontario, Canada and proudly used the word ‘Ontario’ wherever they went and in 1906, North Ontario, California  became a separate municipality and took the name ‘Upland’</a:t>
            </a:r>
            <a:endParaRPr lang="en-GB" sz="1200" dirty="0"/>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18</a:t>
            </a:fld>
            <a:endParaRPr lang="en-AU"/>
          </a:p>
        </p:txBody>
      </p:sp>
    </p:spTree>
    <p:extLst>
      <p:ext uri="{BB962C8B-B14F-4D97-AF65-F5344CB8AC3E}">
        <p14:creationId xmlns:p14="http://schemas.microsoft.com/office/powerpoint/2010/main" val="5996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buClr>
                <a:schemeClr val="bg2">
                  <a:lumMod val="40000"/>
                  <a:lumOff val="60000"/>
                </a:schemeClr>
              </a:buClr>
              <a:buSzPct val="80000"/>
            </a:pPr>
            <a:r>
              <a:rPr lang="en-US" sz="1200" kern="1200" dirty="0">
                <a:solidFill>
                  <a:schemeClr val="tx1"/>
                </a:solidFill>
                <a:effectLst/>
                <a:latin typeface="+mn-lt"/>
                <a:ea typeface="+mn-ea"/>
                <a:cs typeface="+mn-cs"/>
              </a:rPr>
              <a:t>Today, the Mildura/Upland Sister City is a vibrant organization and conducts regular meetings, a range of activities including support for Mildura Day and continues to celebrate the shared heritage with Upland. </a:t>
            </a:r>
          </a:p>
          <a:p>
            <a:pPr>
              <a:lnSpc>
                <a:spcPct val="90000"/>
              </a:lnSpc>
              <a:spcBef>
                <a:spcPts val="1000"/>
              </a:spcBef>
              <a:buClr>
                <a:schemeClr val="bg2">
                  <a:lumMod val="40000"/>
                  <a:lumOff val="60000"/>
                </a:schemeClr>
              </a:buClr>
              <a:buSzPct val="80000"/>
            </a:pPr>
            <a:r>
              <a:rPr lang="en-US" sz="1200" kern="1200" dirty="0">
                <a:solidFill>
                  <a:schemeClr val="tx1"/>
                </a:solidFill>
                <a:effectLst/>
                <a:latin typeface="+mn-lt"/>
                <a:ea typeface="+mn-ea"/>
                <a:cs typeface="+mn-cs"/>
              </a:rPr>
              <a:t>In 2019 the sister cities celebrated the fiftieth anniversary of the relationship and a series of events including reciprocal visits being planned. </a:t>
            </a:r>
          </a:p>
          <a:p>
            <a:pPr>
              <a:lnSpc>
                <a:spcPct val="90000"/>
              </a:lnSpc>
              <a:spcBef>
                <a:spcPts val="1000"/>
              </a:spcBef>
              <a:buClr>
                <a:schemeClr val="bg2">
                  <a:lumMod val="40000"/>
                  <a:lumOff val="60000"/>
                </a:schemeClr>
              </a:buClr>
              <a:buSzPct val="80000"/>
            </a:pPr>
            <a:r>
              <a:rPr lang="en-US" sz="1200" kern="1200" dirty="0">
                <a:solidFill>
                  <a:schemeClr val="tx1"/>
                </a:solidFill>
                <a:effectLst/>
                <a:latin typeface="+mn-lt"/>
                <a:ea typeface="+mn-ea"/>
                <a:cs typeface="+mn-cs"/>
              </a:rPr>
              <a:t>There are also plans to approach the City of Brockville with a view to establishing a sister city relationship</a:t>
            </a:r>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19</a:t>
            </a:fld>
            <a:endParaRPr lang="en-AU"/>
          </a:p>
        </p:txBody>
      </p:sp>
    </p:spTree>
    <p:extLst>
      <p:ext uri="{BB962C8B-B14F-4D97-AF65-F5344CB8AC3E}">
        <p14:creationId xmlns:p14="http://schemas.microsoft.com/office/powerpoint/2010/main" val="243338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21</a:t>
            </a:fld>
            <a:endParaRPr lang="en-AU"/>
          </a:p>
        </p:txBody>
      </p:sp>
    </p:spTree>
    <p:extLst>
      <p:ext uri="{BB962C8B-B14F-4D97-AF65-F5344CB8AC3E}">
        <p14:creationId xmlns:p14="http://schemas.microsoft.com/office/powerpoint/2010/main" val="154336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He certainly contacted “W.B” and instructed him to sell up all of their assets in California and come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is some conjecture as to whether Deakin actually officially invited the Chaffey brothers from California out to oversee its development, it is highly probable that his enthusiasm for the project caused them to come. George arrived in Melbourne on Tuesday February 26, 1886 and began negotiations which included the possibility of the land occupied by the Mildura Pastoral Lease.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terrain at Mildura was very different to that in California. There they </a:t>
            </a:r>
            <a:r>
              <a:rPr lang="en-US" sz="1200" kern="1200" dirty="0" err="1">
                <a:solidFill>
                  <a:schemeClr val="tx1"/>
                </a:solidFill>
                <a:effectLst/>
                <a:latin typeface="+mn-lt"/>
                <a:ea typeface="+mn-ea"/>
                <a:cs typeface="+mn-cs"/>
              </a:rPr>
              <a:t>tunnelled</a:t>
            </a:r>
            <a:r>
              <a:rPr lang="en-US" sz="1200" kern="1200" dirty="0">
                <a:solidFill>
                  <a:schemeClr val="tx1"/>
                </a:solidFill>
                <a:effectLst/>
                <a:latin typeface="+mn-lt"/>
                <a:ea typeface="+mn-ea"/>
                <a:cs typeface="+mn-cs"/>
              </a:rPr>
              <a:t> into the mountain to tap into an aquafer and the water was then sent via a system of pipes to the landholders below. Mildura is a very flat place. The problem was how to raise the water high enough that it could flow downhill all to each ‘block’. And how could they store the water when the river was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Chaffey Agreement was signed with the Victorian Government in October 1886 and the Indenture on May 31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1887 establishing the first irrigation </a:t>
            </a:r>
            <a:r>
              <a:rPr lang="en-US" sz="1200" kern="1200" dirty="0">
                <a:solidFill>
                  <a:schemeClr val="tx1"/>
                </a:solidFill>
                <a:latin typeface="+mn-lt"/>
                <a:ea typeface="+mn-ea"/>
                <a:cs typeface="+mn-cs"/>
              </a:rPr>
              <a:t>colony </a:t>
            </a:r>
            <a:r>
              <a:rPr lang="en-US" sz="1200" kern="1200" dirty="0">
                <a:solidFill>
                  <a:schemeClr val="tx1"/>
                </a:solidFill>
                <a:effectLst/>
                <a:latin typeface="+mn-lt"/>
                <a:ea typeface="+mn-ea"/>
                <a:cs typeface="+mn-cs"/>
              </a:rPr>
              <a:t> in Australia. A similar Act was signed in South Australia to develop the Riverland area and an irrigation colony also began to develop at </a:t>
            </a:r>
            <a:r>
              <a:rPr lang="en-US" sz="1200" kern="1200" dirty="0" err="1">
                <a:solidFill>
                  <a:schemeClr val="tx1"/>
                </a:solidFill>
                <a:effectLst/>
                <a:latin typeface="+mn-lt"/>
                <a:ea typeface="+mn-ea"/>
                <a:cs typeface="+mn-cs"/>
              </a:rPr>
              <a:t>Renmark</a:t>
            </a:r>
            <a:r>
              <a:rPr lang="en-US" sz="1200" kern="1200" dirty="0">
                <a:solidFill>
                  <a:schemeClr val="tx1"/>
                </a:solidFill>
                <a:effectLst/>
                <a:latin typeface="+mn-lt"/>
                <a:ea typeface="+mn-ea"/>
                <a:cs typeface="+mn-cs"/>
              </a:rPr>
              <a:t> under the supervision of a third brother, Charles Chaffey.</a:t>
            </a:r>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5</a:t>
            </a:fld>
            <a:endParaRPr lang="en-AU"/>
          </a:p>
        </p:txBody>
      </p:sp>
    </p:spTree>
    <p:extLst>
      <p:ext uri="{BB962C8B-B14F-4D97-AF65-F5344CB8AC3E}">
        <p14:creationId xmlns:p14="http://schemas.microsoft.com/office/powerpoint/2010/main" val="16384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18 persons from Upland visited Mildura to celebrate Thanksgiving, the first of many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Mildura people, including Mayors and Councillors have enjoyed the tremendous friendship, hospitality and generosity of the Uplanders.</a:t>
            </a:r>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6</a:t>
            </a:fld>
            <a:endParaRPr lang="en-AU"/>
          </a:p>
        </p:txBody>
      </p:sp>
    </p:spTree>
    <p:extLst>
      <p:ext uri="{BB962C8B-B14F-4D97-AF65-F5344CB8AC3E}">
        <p14:creationId xmlns:p14="http://schemas.microsoft.com/office/powerpoint/2010/main" val="211721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Irrigation Systems – this provides the most fundamental difference between the two colonies. While the plan to provide water to each property was similar, the means of doing this was fundamentally different. In California, pipes were drilled nearly one </a:t>
            </a:r>
            <a:r>
              <a:rPr lang="en-US" sz="1200" dirty="0" err="1"/>
              <a:t>kilometres</a:t>
            </a:r>
            <a:r>
              <a:rPr lang="en-US" sz="1200" dirty="0"/>
              <a:t> into the mountains to tap into aquafers. The water was then sent by gravitational force in pipes to each property. In Mildura, the water was lifted by pumps from the river and then stored in a natural billabong. Two further lifts were conducted to raise the water to a high point in the district and then the water was sent through an elaborate system of channels following the contours of the land to each ‘block’. The differences in these schemes, based on the varied context of the locations, is a true testament to the genius of George Chaffey.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effectLst/>
                <a:latin typeface="+mn-lt"/>
                <a:ea typeface="+mn-ea"/>
                <a:cs typeface="+mn-cs"/>
              </a:rPr>
              <a:t>The engineering genius of George Chaffey helped to create a unique three-lift irrigation system. George Chaffey designed the Psyche Bend pump in 1889. It was based on the design for a paddle steamer engine. It was built by </a:t>
            </a:r>
            <a:r>
              <a:rPr lang="en-US" sz="1200" kern="1200" dirty="0" err="1">
                <a:solidFill>
                  <a:srgbClr val="FFFFFF"/>
                </a:solidFill>
                <a:effectLst/>
                <a:latin typeface="+mn-lt"/>
                <a:ea typeface="+mn-ea"/>
                <a:cs typeface="+mn-cs"/>
              </a:rPr>
              <a:t>Tangye’s</a:t>
            </a:r>
            <a:r>
              <a:rPr lang="en-US" sz="1200" kern="1200" dirty="0">
                <a:solidFill>
                  <a:srgbClr val="FFFFFF"/>
                </a:solidFill>
                <a:effectLst/>
                <a:latin typeface="+mn-lt"/>
                <a:ea typeface="+mn-ea"/>
                <a:cs typeface="+mn-cs"/>
              </a:rPr>
              <a:t> in England. It used four 1 </a:t>
            </a:r>
            <a:r>
              <a:rPr lang="en-US" sz="1200" kern="1200" dirty="0" err="1">
                <a:solidFill>
                  <a:srgbClr val="FFFFFF"/>
                </a:solidFill>
                <a:effectLst/>
                <a:latin typeface="+mn-lt"/>
                <a:ea typeface="+mn-ea"/>
                <a:cs typeface="+mn-cs"/>
              </a:rPr>
              <a:t>metre</a:t>
            </a:r>
            <a:r>
              <a:rPr lang="en-US" sz="1200" kern="1200" dirty="0">
                <a:solidFill>
                  <a:srgbClr val="FFFFFF"/>
                </a:solidFill>
                <a:effectLst/>
                <a:latin typeface="+mn-lt"/>
                <a:ea typeface="+mn-ea"/>
                <a:cs typeface="+mn-cs"/>
              </a:rPr>
              <a:t> diameter pipes which sent up to 670 tons a minute of water into Kings Billabong. A natural billabong, this was extended and a channel constructed at one end and a dam bank at the other. At the Billabong, the water was lifted by a similar pump, at 30,000 gallons a minute into the 50 foot (18 </a:t>
            </a:r>
            <a:r>
              <a:rPr lang="en-US" sz="1200" kern="1200" dirty="0" err="1">
                <a:solidFill>
                  <a:srgbClr val="FFFFFF"/>
                </a:solidFill>
                <a:effectLst/>
                <a:latin typeface="+mn-lt"/>
                <a:ea typeface="+mn-ea"/>
                <a:cs typeface="+mn-cs"/>
              </a:rPr>
              <a:t>metre</a:t>
            </a:r>
            <a:r>
              <a:rPr lang="en-US" sz="1200" kern="1200" dirty="0">
                <a:solidFill>
                  <a:srgbClr val="FFFFFF"/>
                </a:solidFill>
                <a:effectLst/>
                <a:latin typeface="+mn-lt"/>
                <a:ea typeface="+mn-ea"/>
                <a:cs typeface="+mn-cs"/>
              </a:rPr>
              <a:t>). This channel took the water several </a:t>
            </a:r>
            <a:r>
              <a:rPr lang="en-US" sz="1200" kern="1200" dirty="0" err="1">
                <a:solidFill>
                  <a:srgbClr val="FFFFFF"/>
                </a:solidFill>
                <a:effectLst/>
                <a:latin typeface="+mn-lt"/>
                <a:ea typeface="+mn-ea"/>
                <a:cs typeface="+mn-cs"/>
              </a:rPr>
              <a:t>kilometres</a:t>
            </a:r>
            <a:r>
              <a:rPr lang="en-US" sz="1200" kern="1200" dirty="0">
                <a:solidFill>
                  <a:srgbClr val="FFFFFF"/>
                </a:solidFill>
                <a:effectLst/>
                <a:latin typeface="+mn-lt"/>
                <a:ea typeface="+mn-ea"/>
                <a:cs typeface="+mn-cs"/>
              </a:rPr>
              <a:t> to Nichols Point. At Nichols Point Station, the water was further lifted to 70, 85, and 92 (30 </a:t>
            </a:r>
            <a:r>
              <a:rPr lang="en-US" sz="1200" kern="1200" dirty="0" err="1">
                <a:solidFill>
                  <a:srgbClr val="FFFFFF"/>
                </a:solidFill>
                <a:effectLst/>
                <a:latin typeface="+mn-lt"/>
                <a:ea typeface="+mn-ea"/>
                <a:cs typeface="+mn-cs"/>
              </a:rPr>
              <a:t>metres</a:t>
            </a:r>
            <a:r>
              <a:rPr lang="en-US" sz="1200" kern="1200" dirty="0">
                <a:solidFill>
                  <a:srgbClr val="FFFFFF"/>
                </a:solidFill>
                <a:effectLst/>
                <a:latin typeface="+mn-lt"/>
                <a:ea typeface="+mn-ea"/>
                <a:cs typeface="+mn-cs"/>
              </a:rPr>
              <a:t>) feet and sent by gravity throughout the district. When we look at the plan of the settlement we see that there were over 500 kms (a distance from Mildura to Melbourne) of earthen channels all running along the contours of the land to each ‘block’.</a:t>
            </a:r>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7</a:t>
            </a:fld>
            <a:endParaRPr lang="en-AU"/>
          </a:p>
        </p:txBody>
      </p:sp>
    </p:spTree>
    <p:extLst>
      <p:ext uri="{BB962C8B-B14F-4D97-AF65-F5344CB8AC3E}">
        <p14:creationId xmlns:p14="http://schemas.microsoft.com/office/powerpoint/2010/main" val="242061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click photo to </a:t>
            </a:r>
            <a:r>
              <a:rPr lang="en-US" dirty="0" err="1"/>
              <a:t>enlargeThis</a:t>
            </a:r>
            <a:r>
              <a:rPr lang="en-US" dirty="0"/>
              <a:t> house is about 6 or so miles from where we live and it has taken 12 years to finally get there. &lt;grin&gt; It is only open one Saturday a month and between volunteer work and other things we just never seem to get there. It was the first house built in Etiwanda in 1874 and was owned by a retired Sea Captain, Joseph Garcia. In 1883 the Chaffy brothers George and William went by horseback from Riverside to Etiwanda to purchase the house and the 560 acre sheep farm. Being on an alluvial fan meant there was fertile soil and water.</a:t>
            </a:r>
          </a:p>
          <a:p>
            <a:endParaRPr lang="en-US" dirty="0"/>
          </a:p>
          <a:p>
            <a:r>
              <a:rPr lang="en-US" sz="1200" b="0" i="0" kern="1200" dirty="0">
                <a:solidFill>
                  <a:schemeClr val="tx1"/>
                </a:solidFill>
                <a:effectLst/>
                <a:latin typeface="+mn-lt"/>
                <a:ea typeface="+mn-ea"/>
                <a:cs typeface="+mn-cs"/>
              </a:rPr>
              <a:t>On the back of the property they have built a replica of the barn that used to be there. In this barn they have a lot of historical displays and in one room they have built a reproduction of what the Etiwanda General store looked like, complete with many replicas of items that would have been for sale. The Historical Society is presently working on the restoration of the Chaffey-Isle House, a sister house built by George Chaffey Jr. for his mother and sister in 1884. This is the picture directly below.</a:t>
            </a:r>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8</a:t>
            </a:fld>
            <a:endParaRPr lang="en-AU"/>
          </a:p>
        </p:txBody>
      </p:sp>
    </p:spTree>
    <p:extLst>
      <p:ext uri="{BB962C8B-B14F-4D97-AF65-F5344CB8AC3E}">
        <p14:creationId xmlns:p14="http://schemas.microsoft.com/office/powerpoint/2010/main" val="388381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bare ground, without a blade of grass in some area’s</a:t>
            </a:r>
          </a:p>
          <a:p>
            <a:pPr marL="0" marR="0" lvl="0" indent="0" fontAlgn="base">
              <a:lnSpc>
                <a:spcPct val="90000"/>
              </a:lnSpc>
              <a:spcBef>
                <a:spcPts val="1000"/>
              </a:spcBef>
              <a:buClr>
                <a:schemeClr val="bg2">
                  <a:lumMod val="40000"/>
                  <a:lumOff val="60000"/>
                </a:schemeClr>
              </a:buClr>
              <a:buSzPct val="80000"/>
              <a:buFont typeface="Wingdings 3" charset="2"/>
              <a:buChar char=""/>
              <a:tabLst/>
            </a:pPr>
            <a:r>
              <a:rPr kumimoji="0" lang="en-US" altLang="en-US" sz="1200" u="none" strike="noStrike" kern="1200" cap="none" normalizeH="0" baseline="0" dirty="0">
                <a:ln>
                  <a:noFill/>
                </a:ln>
                <a:solidFill>
                  <a:schemeClr val="tx1"/>
                </a:solidFill>
                <a:effectLst/>
                <a:latin typeface="+mn-lt"/>
                <a:ea typeface="+mn-ea"/>
                <a:cs typeface="+mn-cs"/>
              </a:rPr>
              <a:t>The layout of the Mildura township, with its grid road system is modelled on Euclid Avenue in Upland, California with a prominent tree lined avenue comprising of two carriageways. The original proposal similar to Upland, was for an electric tramway to run up and down the </a:t>
            </a:r>
            <a:r>
              <a:rPr kumimoji="0" lang="en-US" altLang="en-US" sz="1200" u="none" strike="noStrike" kern="1200" cap="none" normalizeH="0" baseline="0" dirty="0" err="1">
                <a:ln>
                  <a:noFill/>
                </a:ln>
                <a:solidFill>
                  <a:schemeClr val="tx1"/>
                </a:solidFill>
                <a:effectLst/>
                <a:latin typeface="+mn-lt"/>
                <a:ea typeface="+mn-ea"/>
                <a:cs typeface="+mn-cs"/>
              </a:rPr>
              <a:t>centre</a:t>
            </a:r>
            <a:r>
              <a:rPr kumimoji="0" lang="en-US" altLang="en-US" sz="1200" u="none" strike="noStrike" kern="1200" cap="none" normalizeH="0" baseline="0" dirty="0">
                <a:ln>
                  <a:noFill/>
                </a:ln>
                <a:solidFill>
                  <a:schemeClr val="tx1"/>
                </a:solidFill>
                <a:effectLst/>
                <a:latin typeface="+mn-lt"/>
                <a:ea typeface="+mn-ea"/>
                <a:cs typeface="+mn-cs"/>
              </a:rPr>
              <a:t> median to the proposed township of </a:t>
            </a:r>
            <a:r>
              <a:rPr kumimoji="0" lang="en-US" altLang="en-US" sz="1200" u="none" strike="noStrike" kern="1200" cap="none" normalizeH="0" baseline="0" dirty="0" err="1">
                <a:ln>
                  <a:noFill/>
                </a:ln>
                <a:solidFill>
                  <a:schemeClr val="tx1"/>
                </a:solidFill>
                <a:effectLst/>
                <a:latin typeface="+mn-lt"/>
                <a:ea typeface="+mn-ea"/>
                <a:cs typeface="+mn-cs"/>
              </a:rPr>
              <a:t>Irymple</a:t>
            </a:r>
            <a:r>
              <a:rPr kumimoji="0" lang="en-US" altLang="en-US" sz="1200" u="none" strike="noStrike" kern="1200" cap="none" normalizeH="0" baseline="0" dirty="0">
                <a:ln>
                  <a:noFill/>
                </a:ln>
                <a:solidFill>
                  <a:schemeClr val="tx1"/>
                </a:solidFill>
                <a:effectLst/>
                <a:latin typeface="+mn-lt"/>
                <a:ea typeface="+mn-ea"/>
                <a:cs typeface="+mn-cs"/>
              </a:rPr>
              <a:t> 12km to the south. This tramway did not eventuate however, allowing the avenue to be fully planted within the City limits.</a:t>
            </a:r>
          </a:p>
          <a:p>
            <a:pPr marL="0" marR="0" lvl="0" indent="0" fontAlgn="base">
              <a:lnSpc>
                <a:spcPct val="90000"/>
              </a:lnSpc>
              <a:spcBef>
                <a:spcPts val="1000"/>
              </a:spcBef>
              <a:buClr>
                <a:schemeClr val="bg2">
                  <a:lumMod val="40000"/>
                  <a:lumOff val="60000"/>
                </a:schemeClr>
              </a:buClr>
              <a:buSzPct val="80000"/>
              <a:buFont typeface="Wingdings 3" charset="2"/>
              <a:buChar char=""/>
              <a:tabLst/>
            </a:pPr>
            <a:r>
              <a:rPr kumimoji="0" lang="en-US" altLang="en-US" sz="1200" u="none" strike="noStrike" kern="1200" cap="none" normalizeH="0" baseline="0" dirty="0">
                <a:ln>
                  <a:noFill/>
                </a:ln>
                <a:solidFill>
                  <a:schemeClr val="tx1"/>
                </a:solidFill>
                <a:effectLst/>
                <a:latin typeface="+mn-lt"/>
                <a:ea typeface="+mn-ea"/>
                <a:cs typeface="+mn-cs"/>
              </a:rPr>
              <a:t>Upland's most distinctive feature is the 200-foot-wide Euclid Avenue, which runs the length of the city from north to south. Fascinated with geometry, George Chaffey designed Euclid with cross streets planned precisely one-quarter mile apart from each other. In the early days, Euclid was home to a trolley called the "gravity mule car." Mules hauled passengers uphill, then placed on</a:t>
            </a:r>
          </a:p>
          <a:p>
            <a:pPr marL="0" marR="0" lvl="0" indent="0" fontAlgn="base">
              <a:lnSpc>
                <a:spcPct val="90000"/>
              </a:lnSpc>
              <a:spcBef>
                <a:spcPts val="1000"/>
              </a:spcBef>
              <a:buClr>
                <a:schemeClr val="bg2">
                  <a:lumMod val="40000"/>
                  <a:lumOff val="60000"/>
                </a:schemeClr>
              </a:buClr>
              <a:buSzPct val="80000"/>
              <a:buFont typeface="Wingdings 3" charset="2"/>
              <a:buChar char=""/>
              <a:tabLst/>
            </a:pPr>
            <a:r>
              <a:rPr kumimoji="0" lang="en-US" altLang="en-US" sz="1200" u="none" strike="noStrike" kern="1200" cap="none" normalizeH="0" baseline="0" dirty="0">
                <a:ln>
                  <a:noFill/>
                </a:ln>
                <a:solidFill>
                  <a:schemeClr val="tx1"/>
                </a:solidFill>
                <a:effectLst/>
                <a:latin typeface="+mn-lt"/>
                <a:ea typeface="+mn-ea"/>
                <a:cs typeface="+mn-cs"/>
              </a:rPr>
              <a:t>a trolley and rode downhill behind the car. An electric trolley replaced the mules in 1895. Euclid Avenue early plantings - Circa early 1900’s Conveyances were provided by the </a:t>
            </a:r>
            <a:r>
              <a:rPr kumimoji="0" lang="en-US" altLang="en-US" sz="1200" u="none" strike="noStrike" kern="1200" cap="none" normalizeH="0" baseline="0" dirty="0" err="1">
                <a:ln>
                  <a:noFill/>
                </a:ln>
                <a:solidFill>
                  <a:schemeClr val="tx1"/>
                </a:solidFill>
                <a:effectLst/>
                <a:latin typeface="+mn-lt"/>
                <a:ea typeface="+mn-ea"/>
                <a:cs typeface="+mn-cs"/>
              </a:rPr>
              <a:t>Messrs</a:t>
            </a:r>
            <a:r>
              <a:rPr kumimoji="0" lang="en-US" altLang="en-US" sz="1200" u="none" strike="noStrike" kern="1200" cap="none" normalizeH="0" baseline="0" dirty="0">
                <a:ln>
                  <a:noFill/>
                </a:ln>
                <a:solidFill>
                  <a:schemeClr val="tx1"/>
                </a:solidFill>
                <a:effectLst/>
                <a:latin typeface="+mn-lt"/>
                <a:ea typeface="+mn-ea"/>
                <a:cs typeface="+mn-cs"/>
              </a:rPr>
              <a:t>' Chaffey and by </a:t>
            </a:r>
            <a:r>
              <a:rPr kumimoji="0" lang="en-US" altLang="en-US" sz="1200" u="none" strike="noStrike" kern="1200" cap="none" normalizeH="0" baseline="0" dirty="0" err="1">
                <a:ln>
                  <a:noFill/>
                </a:ln>
                <a:solidFill>
                  <a:schemeClr val="tx1"/>
                </a:solidFill>
                <a:effectLst/>
                <a:latin typeface="+mn-lt"/>
                <a:ea typeface="+mn-ea"/>
                <a:cs typeface="+mn-cs"/>
              </a:rPr>
              <a:t>Mr</a:t>
            </a:r>
            <a:r>
              <a:rPr kumimoji="0" lang="en-US" altLang="en-US" sz="1200" u="none" strike="noStrike" kern="1200" cap="none" normalizeH="0" baseline="0" dirty="0">
                <a:ln>
                  <a:noFill/>
                </a:ln>
                <a:solidFill>
                  <a:schemeClr val="tx1"/>
                </a:solidFill>
                <a:effectLst/>
                <a:latin typeface="+mn-lt"/>
                <a:ea typeface="+mn-ea"/>
                <a:cs typeface="+mn-cs"/>
              </a:rPr>
              <a:t> Williams. The party proceeded down Deakin Avenue, a 3-chain street, forming the principal thoroughfare of the town. And which continues on through the rural district to a total distance of 5 miles and a half, and is intended to be continued right through the irrigation colony. So far as yet laid out, it has been grubbed and cleared it full width, rendered passable for traffic, and planted with four rows of trees – two of Moreton Bay fig, enclosing an avenue, and two of South Australian sugar gums, separating the sideways from the portion intended for vehicles.</a:t>
            </a:r>
          </a:p>
          <a:p>
            <a:pPr marL="0" marR="0" lvl="0" indent="0" fontAlgn="base">
              <a:lnSpc>
                <a:spcPct val="90000"/>
              </a:lnSpc>
              <a:spcBef>
                <a:spcPts val="1000"/>
              </a:spcBef>
              <a:buClr>
                <a:schemeClr val="bg2">
                  <a:lumMod val="40000"/>
                  <a:lumOff val="60000"/>
                </a:schemeClr>
              </a:buClr>
              <a:buSzPct val="80000"/>
              <a:buFont typeface="Wingdings 3" charset="2"/>
              <a:buChar char=""/>
              <a:tabLst/>
            </a:pPr>
            <a:br>
              <a:rPr kumimoji="0" lang="en-US" altLang="en-US" sz="1200" u="none" strike="noStrike" kern="1200" cap="none" normalizeH="0" baseline="0" dirty="0">
                <a:ln>
                  <a:noFill/>
                </a:ln>
                <a:solidFill>
                  <a:schemeClr val="tx1"/>
                </a:solidFill>
                <a:effectLst/>
                <a:latin typeface="+mn-lt"/>
                <a:ea typeface="+mn-ea"/>
                <a:cs typeface="+mn-cs"/>
              </a:rPr>
            </a:br>
            <a:endParaRPr kumimoji="0" lang="en-US" altLang="en-US" sz="1200" u="none" strike="noStrike" kern="1200" cap="none" normalizeH="0" baseline="0" dirty="0">
              <a:ln>
                <a:noFill/>
              </a:ln>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9</a:t>
            </a:fld>
            <a:endParaRPr lang="en-AU"/>
          </a:p>
        </p:txBody>
      </p:sp>
    </p:spTree>
    <p:extLst>
      <p:ext uri="{BB962C8B-B14F-4D97-AF65-F5344CB8AC3E}">
        <p14:creationId xmlns:p14="http://schemas.microsoft.com/office/powerpoint/2010/main" val="341827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could miss the similarities between Euclid Avenue and Deakin Avenue. All width measurements and virtually the same with a similar </a:t>
            </a:r>
            <a:r>
              <a:rPr lang="en-US" dirty="0" err="1"/>
              <a:t>centre</a:t>
            </a:r>
            <a:r>
              <a:rPr lang="en-US" dirty="0"/>
              <a:t> plantation in ach.  The reason for this was obvious, WB Chaffey, usually known as WB ) was responsible for both .</a:t>
            </a:r>
          </a:p>
          <a:p>
            <a:endParaRPr lang="en-US" dirty="0"/>
          </a:p>
          <a:p>
            <a:r>
              <a:rPr lang="en-US" sz="1200" kern="1200" dirty="0">
                <a:solidFill>
                  <a:schemeClr val="tx1"/>
                </a:solidFill>
                <a:effectLst/>
                <a:latin typeface="+mn-lt"/>
                <a:ea typeface="+mn-ea"/>
                <a:cs typeface="+mn-cs"/>
              </a:rPr>
              <a:t>The town also began to develop along a similar grid plan as that used in Ontario with named avenues and numbered streets intersecting at right angles. The main street design in exact dimensions was replicated as Deakin Avenue, </a:t>
            </a:r>
            <a:endParaRPr lang="en-US" dirty="0"/>
          </a:p>
          <a:p>
            <a:r>
              <a:rPr lang="en-US" dirty="0"/>
              <a:t>In Upland, a horse drawn tramcar rana the length of the Euclid Avenue plantation and WB ordinally intended something similar in Mildura, linking the river at lease as far as Crossroads (15th St) Although this was never build, it left us with an astonishing beautiful entranceway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effectLst/>
                <a:latin typeface="+mn-lt"/>
                <a:ea typeface="+mn-ea"/>
                <a:cs typeface="+mn-cs"/>
              </a:rPr>
              <a:t>Back in California, the town of Upland (previously known as Magnolia and Ontario North) was proclaimed in 1906. It was one of the cities located on the National Old Trails Road which was the first coast to coast highway. The westernmost of twelve statues of the ‘Madonna of the Trail’ is located at the intersection of Foothill Boulevard and Euclid Avenue. The trail is now known as Route 66 and is visited annually by millions of travelers from around the world.</a:t>
            </a:r>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10</a:t>
            </a:fld>
            <a:endParaRPr lang="en-AU"/>
          </a:p>
        </p:txBody>
      </p:sp>
    </p:spTree>
    <p:extLst>
      <p:ext uri="{BB962C8B-B14F-4D97-AF65-F5344CB8AC3E}">
        <p14:creationId xmlns:p14="http://schemas.microsoft.com/office/powerpoint/2010/main" val="105321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He certainly contacted “W.B” and instructed him to sell up all of their assets in California and come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is some conjecture as to whether Deakin actually officially invited the Chaffey brothers from California out to oversee its development, it is highly probable that his enthusiasm for the project caused them to come. George arrived in Melbourne on Tuesday February 26, 1886 and began negotiations which included the possibility of the land occupied by the Mildura Pastoral Lease.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terrain at Mildura was very different to that in California. There they </a:t>
            </a:r>
            <a:r>
              <a:rPr lang="en-US" sz="1200" kern="1200" dirty="0" err="1">
                <a:solidFill>
                  <a:schemeClr val="tx1"/>
                </a:solidFill>
                <a:effectLst/>
                <a:latin typeface="+mn-lt"/>
                <a:ea typeface="+mn-ea"/>
                <a:cs typeface="+mn-cs"/>
              </a:rPr>
              <a:t>tunnelled</a:t>
            </a:r>
            <a:r>
              <a:rPr lang="en-US" sz="1200" kern="1200" dirty="0">
                <a:solidFill>
                  <a:schemeClr val="tx1"/>
                </a:solidFill>
                <a:effectLst/>
                <a:latin typeface="+mn-lt"/>
                <a:ea typeface="+mn-ea"/>
                <a:cs typeface="+mn-cs"/>
              </a:rPr>
              <a:t> into the mountain to tap into an aquafer and the water was then sent via a system of pipes to the landholders below. Mildura is a very flat place. The problem was how to raise the water high enough that it could flow downhill all to each ‘block’. And how could they store the water when the river was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Chaffey Agreement was signed with the Victorian Government in October 1886 and the Indenture on May 31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1887 establishing the first irrigation </a:t>
            </a:r>
            <a:r>
              <a:rPr lang="en-US" sz="1200" kern="1200" dirty="0">
                <a:solidFill>
                  <a:schemeClr val="tx1"/>
                </a:solidFill>
                <a:latin typeface="+mn-lt"/>
                <a:ea typeface="+mn-ea"/>
                <a:cs typeface="+mn-cs"/>
              </a:rPr>
              <a:t>colony </a:t>
            </a:r>
            <a:r>
              <a:rPr lang="en-US" sz="1200" kern="1200" dirty="0">
                <a:solidFill>
                  <a:schemeClr val="tx1"/>
                </a:solidFill>
                <a:effectLst/>
                <a:latin typeface="+mn-lt"/>
                <a:ea typeface="+mn-ea"/>
                <a:cs typeface="+mn-cs"/>
              </a:rPr>
              <a:t> in Australia. A similar Act was signed in South Australia to develop the Riverland area and an irrigation colony also began to develop at </a:t>
            </a:r>
            <a:r>
              <a:rPr lang="en-US" sz="1200" kern="1200" dirty="0" err="1">
                <a:solidFill>
                  <a:schemeClr val="tx1"/>
                </a:solidFill>
                <a:effectLst/>
                <a:latin typeface="+mn-lt"/>
                <a:ea typeface="+mn-ea"/>
                <a:cs typeface="+mn-cs"/>
              </a:rPr>
              <a:t>Renmark</a:t>
            </a:r>
            <a:r>
              <a:rPr lang="en-US" sz="1200" kern="1200" dirty="0">
                <a:solidFill>
                  <a:schemeClr val="tx1"/>
                </a:solidFill>
                <a:effectLst/>
                <a:latin typeface="+mn-lt"/>
                <a:ea typeface="+mn-ea"/>
                <a:cs typeface="+mn-cs"/>
              </a:rPr>
              <a:t> under the supervision of a third brother, Charles Chaffey.</a:t>
            </a:r>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11</a:t>
            </a:fld>
            <a:endParaRPr lang="en-AU"/>
          </a:p>
        </p:txBody>
      </p:sp>
    </p:spTree>
    <p:extLst>
      <p:ext uri="{BB962C8B-B14F-4D97-AF65-F5344CB8AC3E}">
        <p14:creationId xmlns:p14="http://schemas.microsoft.com/office/powerpoint/2010/main" val="47219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buClr>
                <a:schemeClr val="bg2">
                  <a:lumMod val="40000"/>
                  <a:lumOff val="60000"/>
                </a:schemeClr>
              </a:buClr>
              <a:buSzPct val="80000"/>
              <a:buFont typeface="Wingdings 3" charset="2"/>
              <a:buChar char=""/>
            </a:pPr>
            <a:r>
              <a:rPr lang="en-US" sz="1200" kern="1200" dirty="0">
                <a:solidFill>
                  <a:srgbClr val="FFFFFF"/>
                </a:solidFill>
                <a:effectLst/>
                <a:latin typeface="+mn-lt"/>
                <a:ea typeface="+mn-ea"/>
                <a:cs typeface="+mn-cs"/>
              </a:rPr>
              <a:t>After World War 11 however, land prices began to skyrocket and growers began to sell their land to developers for residential development. In 1954 the San Bernardino Freeway to Los Angeles was completed, accelerating the transition of Upland from a rural, citrus growing to a residential and commercial community. In the National census of 2010 the population was calculated at 73, 732.</a:t>
            </a:r>
            <a:endParaRPr lang="en-US" sz="1200" kern="1200" dirty="0">
              <a:solidFill>
                <a:srgbClr val="FFFFFF"/>
              </a:solidFill>
              <a:latin typeface="+mn-lt"/>
              <a:ea typeface="+mn-ea"/>
              <a:cs typeface="+mn-cs"/>
            </a:endParaRPr>
          </a:p>
          <a:p>
            <a:pPr>
              <a:lnSpc>
                <a:spcPct val="90000"/>
              </a:lnSpc>
              <a:spcBef>
                <a:spcPts val="1000"/>
              </a:spcBef>
              <a:buClr>
                <a:schemeClr val="bg2">
                  <a:lumMod val="40000"/>
                  <a:lumOff val="60000"/>
                </a:schemeClr>
              </a:buClr>
              <a:buSzPct val="80000"/>
              <a:buFont typeface="Wingdings 3" charset="2"/>
              <a:buChar char=""/>
            </a:pPr>
            <a:r>
              <a:rPr lang="en-US" sz="1200" kern="1200" dirty="0">
                <a:solidFill>
                  <a:srgbClr val="FFFFFF"/>
                </a:solidFill>
                <a:effectLst/>
                <a:latin typeface="+mn-lt"/>
                <a:ea typeface="+mn-ea"/>
                <a:cs typeface="+mn-cs"/>
              </a:rPr>
              <a:t>As indicated, the district is still associated with horticulture. Murray River tourism is also a major industry and the Chaffey Trail is a feature attraction. </a:t>
            </a:r>
          </a:p>
          <a:p>
            <a:endParaRPr lang="en-AU" dirty="0"/>
          </a:p>
        </p:txBody>
      </p:sp>
      <p:sp>
        <p:nvSpPr>
          <p:cNvPr id="4" name="Slide Number Placeholder 3"/>
          <p:cNvSpPr>
            <a:spLocks noGrp="1"/>
          </p:cNvSpPr>
          <p:nvPr>
            <p:ph type="sldNum" sz="quarter" idx="5"/>
          </p:nvPr>
        </p:nvSpPr>
        <p:spPr/>
        <p:txBody>
          <a:bodyPr/>
          <a:lstStyle/>
          <a:p>
            <a:fld id="{71212D53-F1CD-4F49-B533-4432CCD5CCA7}" type="slidenum">
              <a:rPr lang="en-AU" smtClean="0"/>
              <a:t>14</a:t>
            </a:fld>
            <a:endParaRPr lang="en-AU"/>
          </a:p>
        </p:txBody>
      </p:sp>
    </p:spTree>
    <p:extLst>
      <p:ext uri="{BB962C8B-B14F-4D97-AF65-F5344CB8AC3E}">
        <p14:creationId xmlns:p14="http://schemas.microsoft.com/office/powerpoint/2010/main" val="3504937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transition spd="slow">
    <p:push dir="u"/>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push dir="u"/>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ransition spd="slow">
    <p:push dir="u"/>
    <p:sndAc>
      <p:stSnd>
        <p:snd r:embed="rId19" name="chimes.wav"/>
      </p:stSnd>
    </p:sndAc>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31.jpeg"/><Relationship Id="rId4" Type="http://schemas.openxmlformats.org/officeDocument/2006/relationships/image" Target="../media/image11.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18" Type="http://schemas.openxmlformats.org/officeDocument/2006/relationships/image" Target="../media/image49.jpe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notesSlide" Target="../notesSlides/notesSlide9.xml"/><Relationship Id="rId16"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2.jpeg"/><Relationship Id="rId5" Type="http://schemas.openxmlformats.org/officeDocument/2006/relationships/image" Target="../media/image3.png"/><Relationship Id="rId15" Type="http://schemas.openxmlformats.org/officeDocument/2006/relationships/image" Target="../media/image46.jpeg"/><Relationship Id="rId10" Type="http://schemas.openxmlformats.org/officeDocument/2006/relationships/image" Target="../media/image41.jpeg"/><Relationship Id="rId4" Type="http://schemas.openxmlformats.org/officeDocument/2006/relationships/image" Target="../media/image2.png"/><Relationship Id="rId9" Type="http://schemas.openxmlformats.org/officeDocument/2006/relationships/image" Target="../media/image40.jpeg"/><Relationship Id="rId1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1.wav"/><Relationship Id="rId7"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70.jpe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png"/><Relationship Id="rId7" Type="http://schemas.openxmlformats.org/officeDocument/2006/relationships/image" Target="../media/image7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76.jpeg"/><Relationship Id="rId5" Type="http://schemas.openxmlformats.org/officeDocument/2006/relationships/image" Target="../media/image4.png"/><Relationship Id="rId10" Type="http://schemas.openxmlformats.org/officeDocument/2006/relationships/image" Target="../media/image75.png"/><Relationship Id="rId4" Type="http://schemas.openxmlformats.org/officeDocument/2006/relationships/image" Target="../media/image3.png"/><Relationship Id="rId9" Type="http://schemas.openxmlformats.org/officeDocument/2006/relationships/image" Target="../media/image74.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cid:1F09C927-158B-4081-8CD8-669DAB7B3F3A"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8081AE-513D-05CF-85C4-4861A2112AA3}"/>
              </a:ext>
            </a:extLst>
          </p:cNvPr>
          <p:cNvSpPr>
            <a:spLocks noGrp="1"/>
          </p:cNvSpPr>
          <p:nvPr>
            <p:ph type="ctrTitle"/>
          </p:nvPr>
        </p:nvSpPr>
        <p:spPr>
          <a:xfrm>
            <a:off x="4872012" y="1447800"/>
            <a:ext cx="5222325" cy="3329581"/>
          </a:xfrm>
        </p:spPr>
        <p:txBody>
          <a:bodyPr>
            <a:normAutofit/>
          </a:bodyPr>
          <a:lstStyle/>
          <a:p>
            <a:r>
              <a:rPr lang="en-US" dirty="0">
                <a:solidFill>
                  <a:srgbClr val="EBEBEB"/>
                </a:solidFill>
              </a:rPr>
              <a:t>The Tale of Two Cities</a:t>
            </a:r>
          </a:p>
        </p:txBody>
      </p:sp>
      <p:sp>
        <p:nvSpPr>
          <p:cNvPr id="3" name="Subtitle 2">
            <a:extLst>
              <a:ext uri="{FF2B5EF4-FFF2-40B4-BE49-F238E27FC236}">
                <a16:creationId xmlns:a16="http://schemas.microsoft.com/office/drawing/2014/main" id="{1B03DE4D-19B7-836C-3599-E55A2ADB03B7}"/>
              </a:ext>
            </a:extLst>
          </p:cNvPr>
          <p:cNvSpPr>
            <a:spLocks noGrp="1"/>
          </p:cNvSpPr>
          <p:nvPr>
            <p:ph type="subTitle" idx="1"/>
          </p:nvPr>
        </p:nvSpPr>
        <p:spPr>
          <a:xfrm>
            <a:off x="5498974" y="5732291"/>
            <a:ext cx="5222326" cy="861420"/>
          </a:xfrm>
        </p:spPr>
        <p:txBody>
          <a:bodyPr>
            <a:normAutofit/>
          </a:bodyPr>
          <a:lstStyle/>
          <a:p>
            <a:r>
              <a:rPr lang="en-US">
                <a:solidFill>
                  <a:schemeClr val="tx2">
                    <a:lumMod val="40000"/>
                    <a:lumOff val="60000"/>
                  </a:schemeClr>
                </a:solidFill>
              </a:rPr>
              <a:t>Presented by Julie jewell</a:t>
            </a:r>
          </a:p>
        </p:txBody>
      </p:sp>
      <p:sp>
        <p:nvSpPr>
          <p:cNvPr id="1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5" name="Picture 4" descr="A person in a suit holding a pipe&#10;&#10;Description automatically generated">
            <a:extLst>
              <a:ext uri="{FF2B5EF4-FFF2-40B4-BE49-F238E27FC236}">
                <a16:creationId xmlns:a16="http://schemas.microsoft.com/office/drawing/2014/main" id="{58349C28-FBBC-555A-1D4B-22C80FF59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701" y="3709641"/>
            <a:ext cx="2439168" cy="2433069"/>
          </a:xfrm>
          <a:prstGeom prst="rect">
            <a:avLst/>
          </a:prstGeom>
          <a:effectLst/>
        </p:spPr>
      </p:pic>
      <p:pic>
        <p:nvPicPr>
          <p:cNvPr id="34" name="Picture 33" descr="A cartoon kangaroo and an eagle&#10;&#10;Description automatically generated">
            <a:extLst>
              <a:ext uri="{FF2B5EF4-FFF2-40B4-BE49-F238E27FC236}">
                <a16:creationId xmlns:a16="http://schemas.microsoft.com/office/drawing/2014/main" id="{4228FF36-AFE7-2891-5C7A-67149D739BB0}"/>
              </a:ext>
            </a:extLst>
          </p:cNvPr>
          <p:cNvPicPr>
            <a:picLocks noChangeAspect="1"/>
          </p:cNvPicPr>
          <p:nvPr/>
        </p:nvPicPr>
        <p:blipFill>
          <a:blip r:embed="rId4"/>
          <a:stretch>
            <a:fillRect/>
          </a:stretch>
        </p:blipFill>
        <p:spPr>
          <a:xfrm>
            <a:off x="-394674" y="-526430"/>
            <a:ext cx="4767126" cy="4767126"/>
          </a:xfrm>
          <a:prstGeom prst="rect">
            <a:avLst/>
          </a:prstGeom>
        </p:spPr>
      </p:pic>
    </p:spTree>
    <p:extLst>
      <p:ext uri="{BB962C8B-B14F-4D97-AF65-F5344CB8AC3E}">
        <p14:creationId xmlns:p14="http://schemas.microsoft.com/office/powerpoint/2010/main" val="3089184512"/>
      </p:ext>
    </p:extLst>
  </p:cSld>
  <p:clrMapOvr>
    <a:overrideClrMapping bg1="lt1" tx1="dk1" bg2="lt2" tx2="dk2" accent1="accent1" accent2="accent2" accent3="accent3" accent4="accent4" accent5="accent5" accent6="accent6" hlink="hlink" folHlink="folHlink"/>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0" fill="hold"/>
                                        <p:tgtEl>
                                          <p:spTgt spid="34"/>
                                        </p:tgtEl>
                                        <p:attrNameLst>
                                          <p:attrName>ppt_w</p:attrName>
                                        </p:attrNameLst>
                                      </p:cBhvr>
                                      <p:tavLst>
                                        <p:tav tm="0">
                                          <p:val>
                                            <p:fltVal val="0"/>
                                          </p:val>
                                        </p:tav>
                                        <p:tav tm="100000">
                                          <p:val>
                                            <p:strVal val="#ppt_w"/>
                                          </p:val>
                                        </p:tav>
                                      </p:tavLst>
                                    </p:anim>
                                    <p:anim calcmode="lin" valueType="num">
                                      <p:cBhvr>
                                        <p:cTn id="8" dur="5000" fill="hold"/>
                                        <p:tgtEl>
                                          <p:spTgt spid="34"/>
                                        </p:tgtEl>
                                        <p:attrNameLst>
                                          <p:attrName>ppt_h</p:attrName>
                                        </p:attrNameLst>
                                      </p:cBhvr>
                                      <p:tavLst>
                                        <p:tav tm="0">
                                          <p:val>
                                            <p:fltVal val="0"/>
                                          </p:val>
                                        </p:tav>
                                        <p:tav tm="100000">
                                          <p:val>
                                            <p:strVal val="#ppt_h"/>
                                          </p:val>
                                        </p:tav>
                                      </p:tavLst>
                                    </p:anim>
                                    <p:animEffect transition="in" filter="fade">
                                      <p:cBhvr>
                                        <p:cTn id="9" dur="50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ppt_w</p:attrName>
                                        </p:attrNameLst>
                                      </p:cBhvr>
                                      <p:tavLst>
                                        <p:tav tm="0">
                                          <p:val>
                                            <p:fltVal val="0"/>
                                          </p:val>
                                        </p:tav>
                                        <p:tav tm="100000">
                                          <p:val>
                                            <p:strVal val="#ppt_w"/>
                                          </p:val>
                                        </p:tav>
                                      </p:tavLst>
                                    </p:anim>
                                    <p:anim calcmode="lin" valueType="num">
                                      <p:cBhvr>
                                        <p:cTn id="15" dur="5000" fill="hold"/>
                                        <p:tgtEl>
                                          <p:spTgt spid="5"/>
                                        </p:tgtEl>
                                        <p:attrNameLst>
                                          <p:attrName>ppt_h</p:attrName>
                                        </p:attrNameLst>
                                      </p:cBhvr>
                                      <p:tavLst>
                                        <p:tav tm="0">
                                          <p:val>
                                            <p:fltVal val="0"/>
                                          </p:val>
                                        </p:tav>
                                        <p:tav tm="100000">
                                          <p:val>
                                            <p:strVal val="#ppt_h"/>
                                          </p:val>
                                        </p:tav>
                                      </p:tavLst>
                                    </p:anim>
                                    <p:animEffect transition="in" filter="fade">
                                      <p:cBhvr>
                                        <p:cTn id="16"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CC50-40A9-71BB-1C9C-DC1417EE7465}"/>
              </a:ext>
            </a:extLst>
          </p:cNvPr>
          <p:cNvSpPr>
            <a:spLocks noGrp="1"/>
          </p:cNvSpPr>
          <p:nvPr>
            <p:ph type="title"/>
          </p:nvPr>
        </p:nvSpPr>
        <p:spPr>
          <a:xfrm>
            <a:off x="137160" y="310896"/>
            <a:ext cx="4874737" cy="584775"/>
          </a:xfrm>
        </p:spPr>
        <p:txBody>
          <a:bodyPr/>
          <a:lstStyle/>
          <a:p>
            <a:r>
              <a:rPr lang="en-GB" sz="3200" dirty="0"/>
              <a:t>Euclid Avenue, Upland</a:t>
            </a:r>
          </a:p>
        </p:txBody>
      </p:sp>
      <p:pic>
        <p:nvPicPr>
          <p:cNvPr id="9" name="Content Placeholder 8">
            <a:extLst>
              <a:ext uri="{FF2B5EF4-FFF2-40B4-BE49-F238E27FC236}">
                <a16:creationId xmlns:a16="http://schemas.microsoft.com/office/drawing/2014/main" id="{16FA9BFB-4DBD-4125-B83A-5C08EF55A4DB}"/>
              </a:ext>
            </a:extLst>
          </p:cNvPr>
          <p:cNvPicPr>
            <a:picLocks noGrp="1" noChangeAspect="1"/>
          </p:cNvPicPr>
          <p:nvPr>
            <p:ph sz="quarter" idx="4"/>
          </p:nvPr>
        </p:nvPicPr>
        <p:blipFill>
          <a:blip r:embed="rId4"/>
          <a:stretch>
            <a:fillRect/>
          </a:stretch>
        </p:blipFill>
        <p:spPr>
          <a:xfrm>
            <a:off x="2251636" y="1431008"/>
            <a:ext cx="3420885" cy="1915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Birdseye view of Ontario, California looking north along Euclid Avenue,  1898 | California history, Upland california, Claremont california">
            <a:extLst>
              <a:ext uri="{FF2B5EF4-FFF2-40B4-BE49-F238E27FC236}">
                <a16:creationId xmlns:a16="http://schemas.microsoft.com/office/drawing/2014/main" id="{15E63BC3-43AE-48F2-A900-804364F69227}"/>
              </a:ext>
            </a:extLst>
          </p:cNvPr>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rcRect/>
          <a:stretch>
            <a:fillRect/>
          </a:stretch>
        </p:blipFill>
        <p:spPr bwMode="auto">
          <a:xfrm>
            <a:off x="305111" y="1215565"/>
            <a:ext cx="1754164" cy="2131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27C9C4B9-AFF5-40DE-BD2D-DE57D9C9160F}"/>
              </a:ext>
            </a:extLst>
          </p:cNvPr>
          <p:cNvSpPr txBox="1"/>
          <p:nvPr/>
        </p:nvSpPr>
        <p:spPr>
          <a:xfrm>
            <a:off x="137160" y="1099421"/>
            <a:ext cx="1847088" cy="369332"/>
          </a:xfrm>
          <a:prstGeom prst="rect">
            <a:avLst/>
          </a:prstGeom>
          <a:noFill/>
        </p:spPr>
        <p:txBody>
          <a:bodyPr wrap="square" rtlCol="0">
            <a:spAutoFit/>
          </a:bodyPr>
          <a:lstStyle/>
          <a:p>
            <a:r>
              <a:rPr lang="en-US" dirty="0">
                <a:highlight>
                  <a:srgbClr val="000000"/>
                </a:highlight>
              </a:rPr>
              <a:t>1898</a:t>
            </a:r>
            <a:endParaRPr lang="en-AU" dirty="0">
              <a:highlight>
                <a:srgbClr val="000000"/>
              </a:highlight>
            </a:endParaRPr>
          </a:p>
        </p:txBody>
      </p:sp>
      <p:pic>
        <p:nvPicPr>
          <p:cNvPr id="3076" name="Picture 4" descr="https://scontent.fmel8-1.fna.fbcdn.net/v/t1.6435-9/126104133_1586713268180844_8005465115918100014_n.jpg?stp=dst-jpg_s600x600&amp;_nc_cat=111&amp;ccb=1-7&amp;_nc_sid=730e14&amp;_nc_ohc=iUqhltu8KrUAX-1g65i&amp;_nc_ht=scontent.fmel8-1.fna&amp;oh=00_AfAFTVBx82MUQcp3D4IhuBohVLDf9bS_2DeHaQcAIXcRaw&amp;oe=65470F05">
            <a:extLst>
              <a:ext uri="{FF2B5EF4-FFF2-40B4-BE49-F238E27FC236}">
                <a16:creationId xmlns:a16="http://schemas.microsoft.com/office/drawing/2014/main" id="{C91B92AB-5CAD-4214-B4BF-23E52B39050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152106" y="1015341"/>
            <a:ext cx="3864653" cy="2331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373785BD-AFCE-4634-B788-109436C728A1}"/>
              </a:ext>
            </a:extLst>
          </p:cNvPr>
          <p:cNvSpPr txBox="1"/>
          <p:nvPr/>
        </p:nvSpPr>
        <p:spPr>
          <a:xfrm>
            <a:off x="7337865" y="2977372"/>
            <a:ext cx="898619" cy="369332"/>
          </a:xfrm>
          <a:prstGeom prst="rect">
            <a:avLst/>
          </a:prstGeom>
          <a:noFill/>
        </p:spPr>
        <p:txBody>
          <a:bodyPr wrap="square" rtlCol="0">
            <a:spAutoFit/>
          </a:bodyPr>
          <a:lstStyle/>
          <a:p>
            <a:r>
              <a:rPr lang="en-US" dirty="0"/>
              <a:t>c1950</a:t>
            </a:r>
            <a:endParaRPr lang="en-AU" dirty="0"/>
          </a:p>
        </p:txBody>
      </p:sp>
      <p:sp>
        <p:nvSpPr>
          <p:cNvPr id="13" name="TextBox 12">
            <a:extLst>
              <a:ext uri="{FF2B5EF4-FFF2-40B4-BE49-F238E27FC236}">
                <a16:creationId xmlns:a16="http://schemas.microsoft.com/office/drawing/2014/main" id="{3B0E8102-A545-434F-8A9B-CD6C1FD538CC}"/>
              </a:ext>
            </a:extLst>
          </p:cNvPr>
          <p:cNvSpPr txBox="1"/>
          <p:nvPr/>
        </p:nvSpPr>
        <p:spPr>
          <a:xfrm>
            <a:off x="6541008" y="264088"/>
            <a:ext cx="5650992" cy="584775"/>
          </a:xfrm>
          <a:prstGeom prst="rect">
            <a:avLst/>
          </a:prstGeom>
          <a:noFill/>
        </p:spPr>
        <p:txBody>
          <a:bodyPr wrap="square" rtlCol="0">
            <a:spAutoFit/>
          </a:bodyPr>
          <a:lstStyle/>
          <a:p>
            <a:r>
              <a:rPr lang="en-US" sz="3200" dirty="0"/>
              <a:t>Deakin Avenue, Mildura </a:t>
            </a:r>
            <a:endParaRPr lang="en-AU" sz="3200" dirty="0"/>
          </a:p>
        </p:txBody>
      </p:sp>
      <p:pic>
        <p:nvPicPr>
          <p:cNvPr id="10" name="Picture 9">
            <a:extLst>
              <a:ext uri="{FF2B5EF4-FFF2-40B4-BE49-F238E27FC236}">
                <a16:creationId xmlns:a16="http://schemas.microsoft.com/office/drawing/2014/main" id="{1CA67DFC-8AB7-4AE6-9A24-269AEAAEF2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72808" y="3569717"/>
            <a:ext cx="5142947" cy="2892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Euclid Avenue in 2020 | Upland california, Upland, California">
            <a:extLst>
              <a:ext uri="{FF2B5EF4-FFF2-40B4-BE49-F238E27FC236}">
                <a16:creationId xmlns:a16="http://schemas.microsoft.com/office/drawing/2014/main" id="{9F48B405-D3BB-4650-9250-87D0C07FFAD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6245" y="3561080"/>
            <a:ext cx="4862644" cy="30631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69321"/>
      </p:ext>
    </p:extLst>
  </p:cSld>
  <p:clrMapOvr>
    <a:masterClrMapping/>
  </p:clrMapOvr>
  <p:transition spd="slow">
    <p:push dir="u"/>
    <p:sndAc>
      <p:stSnd>
        <p:snd r:embed="rId3"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4105" name="Picture 410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4107" name="Picture 410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4109" name="Oval 410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111" name="Picture 411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4113" name="Picture 411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4115" name="Rectangle 411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17" name="Rectangle 411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1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21" name="Rectangle 4120">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 name="Content Placeholder 6">
            <a:extLst>
              <a:ext uri="{FF2B5EF4-FFF2-40B4-BE49-F238E27FC236}">
                <a16:creationId xmlns:a16="http://schemas.microsoft.com/office/drawing/2014/main" id="{0291EB27-1AF4-0D25-DEFF-AA1F4AD1BD7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591175" y="1556233"/>
            <a:ext cx="2933552" cy="3988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7">
            <a:extLst>
              <a:ext uri="{FF2B5EF4-FFF2-40B4-BE49-F238E27FC236}">
                <a16:creationId xmlns:a16="http://schemas.microsoft.com/office/drawing/2014/main" id="{FE0BAFDB-FB33-EE9C-5767-A26F8F58D61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2953" t="-242"/>
          <a:stretch/>
        </p:blipFill>
        <p:spPr>
          <a:xfrm>
            <a:off x="7445133" y="1556233"/>
            <a:ext cx="2933552" cy="3961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3FC0017-DE2F-0B8B-0188-5A293AA5156B}"/>
              </a:ext>
            </a:extLst>
          </p:cNvPr>
          <p:cNvSpPr txBox="1"/>
          <p:nvPr/>
        </p:nvSpPr>
        <p:spPr>
          <a:xfrm>
            <a:off x="1278857" y="5830669"/>
            <a:ext cx="6102220" cy="646331"/>
          </a:xfrm>
          <a:prstGeom prst="rect">
            <a:avLst/>
          </a:prstGeom>
          <a:noFill/>
        </p:spPr>
        <p:txBody>
          <a:bodyPr wrap="square">
            <a:spAutoFit/>
          </a:bodyPr>
          <a:lstStyle/>
          <a:p>
            <a:r>
              <a:rPr lang="en-US" dirty="0"/>
              <a:t>Upland Streets have numbers, </a:t>
            </a:r>
          </a:p>
          <a:p>
            <a:r>
              <a:rPr lang="en-US" dirty="0"/>
              <a:t>like Mildura</a:t>
            </a:r>
            <a:endParaRPr lang="en-AU" dirty="0"/>
          </a:p>
        </p:txBody>
      </p:sp>
      <p:sp>
        <p:nvSpPr>
          <p:cNvPr id="8" name="TextBox 7">
            <a:extLst>
              <a:ext uri="{FF2B5EF4-FFF2-40B4-BE49-F238E27FC236}">
                <a16:creationId xmlns:a16="http://schemas.microsoft.com/office/drawing/2014/main" id="{B3551539-754E-AAAC-D2ED-51636C47B7DF}"/>
              </a:ext>
            </a:extLst>
          </p:cNvPr>
          <p:cNvSpPr txBox="1"/>
          <p:nvPr/>
        </p:nvSpPr>
        <p:spPr>
          <a:xfrm>
            <a:off x="7199300" y="5692169"/>
            <a:ext cx="4081217" cy="923330"/>
          </a:xfrm>
          <a:prstGeom prst="rect">
            <a:avLst/>
          </a:prstGeom>
          <a:noFill/>
        </p:spPr>
        <p:txBody>
          <a:bodyPr wrap="square">
            <a:spAutoFit/>
          </a:bodyPr>
          <a:lstStyle/>
          <a:p>
            <a:r>
              <a:rPr lang="en-US" dirty="0"/>
              <a:t>The Avenues have names, </a:t>
            </a:r>
          </a:p>
          <a:p>
            <a:r>
              <a:rPr lang="en-US" dirty="0"/>
              <a:t>including Euclid in Upland and Deakin in Mildura </a:t>
            </a:r>
            <a:endParaRPr lang="en-AU" dirty="0"/>
          </a:p>
        </p:txBody>
      </p:sp>
      <p:sp>
        <p:nvSpPr>
          <p:cNvPr id="10" name="Title 1">
            <a:extLst>
              <a:ext uri="{FF2B5EF4-FFF2-40B4-BE49-F238E27FC236}">
                <a16:creationId xmlns:a16="http://schemas.microsoft.com/office/drawing/2014/main" id="{0D2B6BEF-2AE8-58E8-8DB8-4520CEABFEE9}"/>
              </a:ext>
            </a:extLst>
          </p:cNvPr>
          <p:cNvSpPr txBox="1">
            <a:spLocks/>
          </p:cNvSpPr>
          <p:nvPr/>
        </p:nvSpPr>
        <p:spPr>
          <a:xfrm>
            <a:off x="338201" y="348007"/>
            <a:ext cx="9404723" cy="839429"/>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Avenues and Streets</a:t>
            </a:r>
            <a:endParaRPr lang="en-AU" dirty="0"/>
          </a:p>
        </p:txBody>
      </p:sp>
    </p:spTree>
    <p:extLst>
      <p:ext uri="{BB962C8B-B14F-4D97-AF65-F5344CB8AC3E}">
        <p14:creationId xmlns:p14="http://schemas.microsoft.com/office/powerpoint/2010/main" val="2500366800"/>
      </p:ext>
    </p:extLst>
  </p:cSld>
  <p:clrMapOvr>
    <a:masterClrMapping/>
  </p:clrMapOvr>
  <p:transition spd="slow">
    <p:push dir="u"/>
    <p:sndAc>
      <p:stSnd>
        <p:snd r:embed="rId3"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87DC-9A7F-4BA4-8C51-455B9DB2E6D1}"/>
              </a:ext>
            </a:extLst>
          </p:cNvPr>
          <p:cNvSpPr>
            <a:spLocks noGrp="1"/>
          </p:cNvSpPr>
          <p:nvPr>
            <p:ph type="title"/>
          </p:nvPr>
        </p:nvSpPr>
        <p:spPr>
          <a:xfrm>
            <a:off x="139014" y="93444"/>
            <a:ext cx="9404723" cy="1063554"/>
          </a:xfrm>
        </p:spPr>
        <p:txBody>
          <a:bodyPr/>
          <a:lstStyle/>
          <a:p>
            <a:r>
              <a:rPr lang="en-US" dirty="0"/>
              <a:t>Preserving History </a:t>
            </a:r>
            <a:endParaRPr lang="en-AU" dirty="0"/>
          </a:p>
        </p:txBody>
      </p:sp>
      <p:sp>
        <p:nvSpPr>
          <p:cNvPr id="3" name="Text Placeholder 2">
            <a:extLst>
              <a:ext uri="{FF2B5EF4-FFF2-40B4-BE49-F238E27FC236}">
                <a16:creationId xmlns:a16="http://schemas.microsoft.com/office/drawing/2014/main" id="{1C08B50E-8C77-4F5D-80BE-61A1546EE94F}"/>
              </a:ext>
            </a:extLst>
          </p:cNvPr>
          <p:cNvSpPr>
            <a:spLocks noGrp="1"/>
          </p:cNvSpPr>
          <p:nvPr>
            <p:ph type="body" idx="1"/>
          </p:nvPr>
        </p:nvSpPr>
        <p:spPr>
          <a:xfrm>
            <a:off x="139014" y="955117"/>
            <a:ext cx="4640861" cy="550023"/>
          </a:xfrm>
        </p:spPr>
        <p:txBody>
          <a:bodyPr/>
          <a:lstStyle/>
          <a:p>
            <a:r>
              <a:rPr lang="en-US" sz="1800" dirty="0"/>
              <a:t>Upland, preservation in a historic district</a:t>
            </a:r>
            <a:endParaRPr lang="en-AU" sz="1800" dirty="0"/>
          </a:p>
        </p:txBody>
      </p:sp>
      <p:pic>
        <p:nvPicPr>
          <p:cNvPr id="7" name="Content Placeholder 6">
            <a:extLst>
              <a:ext uri="{FF2B5EF4-FFF2-40B4-BE49-F238E27FC236}">
                <a16:creationId xmlns:a16="http://schemas.microsoft.com/office/drawing/2014/main" id="{9DB8B564-B44B-4789-AEA5-51F33D53D0F7}"/>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958956" y="4788268"/>
            <a:ext cx="1422756" cy="1676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Placeholder 4">
            <a:extLst>
              <a:ext uri="{FF2B5EF4-FFF2-40B4-BE49-F238E27FC236}">
                <a16:creationId xmlns:a16="http://schemas.microsoft.com/office/drawing/2014/main" id="{C4D06FA3-2CA7-4CB9-B615-A9A0EC5FFA28}"/>
              </a:ext>
            </a:extLst>
          </p:cNvPr>
          <p:cNvSpPr>
            <a:spLocks noGrp="1"/>
          </p:cNvSpPr>
          <p:nvPr>
            <p:ph type="body" sz="quarter" idx="3"/>
          </p:nvPr>
        </p:nvSpPr>
        <p:spPr>
          <a:xfrm>
            <a:off x="8614458" y="1230128"/>
            <a:ext cx="3886945" cy="886968"/>
          </a:xfrm>
        </p:spPr>
        <p:txBody>
          <a:bodyPr/>
          <a:lstStyle/>
          <a:p>
            <a:r>
              <a:rPr lang="en-US" sz="1800" dirty="0"/>
              <a:t>Mildura has developed the Chaffey Trail connecting 12 historic sites </a:t>
            </a:r>
            <a:endParaRPr lang="en-AU" sz="1800" dirty="0"/>
          </a:p>
        </p:txBody>
      </p:sp>
      <p:pic>
        <p:nvPicPr>
          <p:cNvPr id="9" name="Picture 8">
            <a:extLst>
              <a:ext uri="{FF2B5EF4-FFF2-40B4-BE49-F238E27FC236}">
                <a16:creationId xmlns:a16="http://schemas.microsoft.com/office/drawing/2014/main" id="{729FED01-91F2-4AC9-960E-12F0B0718D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74004">
            <a:off x="8804967" y="2449972"/>
            <a:ext cx="2611275" cy="37485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DDB2FFE0-71E6-4A36-BB68-08DE43AA18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73325">
            <a:off x="5697859" y="1553420"/>
            <a:ext cx="3138495" cy="4481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Historic Downtown Upland – Historic charm in a small town setting to shop and dine.">
            <a:extLst>
              <a:ext uri="{FF2B5EF4-FFF2-40B4-BE49-F238E27FC236}">
                <a16:creationId xmlns:a16="http://schemas.microsoft.com/office/drawing/2014/main" id="{B2F3BE8E-6863-4FB8-BEC7-24E2DA32A84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7460" y="1615549"/>
            <a:ext cx="4043703" cy="3028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Postcard front for our Historic Upland Walking Tours in Downtown Upland, California, #dtupland ...">
            <a:extLst>
              <a:ext uri="{FF2B5EF4-FFF2-40B4-BE49-F238E27FC236}">
                <a16:creationId xmlns:a16="http://schemas.microsoft.com/office/drawing/2014/main" id="{358A651D-C81A-4AEE-9D17-C3D3B82A4E7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7460" y="4774485"/>
            <a:ext cx="2402281" cy="1690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8912740"/>
      </p:ext>
    </p:extLst>
  </p:cSld>
  <p:clrMapOvr>
    <a:masterClrMapping/>
  </p:clrMapOvr>
  <p:transition spd="slow">
    <p:push dir="u"/>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1C62-866D-4457-8DD3-5710531891A1}"/>
              </a:ext>
            </a:extLst>
          </p:cNvPr>
          <p:cNvSpPr>
            <a:spLocks noGrp="1"/>
          </p:cNvSpPr>
          <p:nvPr>
            <p:ph type="title"/>
          </p:nvPr>
        </p:nvSpPr>
        <p:spPr>
          <a:xfrm>
            <a:off x="898037" y="452718"/>
            <a:ext cx="9404723" cy="1400530"/>
          </a:xfrm>
        </p:spPr>
        <p:txBody>
          <a:bodyPr/>
          <a:lstStyle/>
          <a:p>
            <a:r>
              <a:rPr lang="en-US" dirty="0"/>
              <a:t>Historic Displays </a:t>
            </a:r>
            <a:br>
              <a:rPr lang="en-US" dirty="0"/>
            </a:br>
            <a:endParaRPr lang="en-AU" dirty="0"/>
          </a:p>
        </p:txBody>
      </p:sp>
      <p:sp>
        <p:nvSpPr>
          <p:cNvPr id="3" name="Text Placeholder 2">
            <a:extLst>
              <a:ext uri="{FF2B5EF4-FFF2-40B4-BE49-F238E27FC236}">
                <a16:creationId xmlns:a16="http://schemas.microsoft.com/office/drawing/2014/main" id="{480BDF23-CDD7-4BE1-B7A7-AC741FAD6948}"/>
              </a:ext>
            </a:extLst>
          </p:cNvPr>
          <p:cNvSpPr>
            <a:spLocks noGrp="1"/>
          </p:cNvSpPr>
          <p:nvPr>
            <p:ph type="body" idx="1"/>
          </p:nvPr>
        </p:nvSpPr>
        <p:spPr>
          <a:xfrm>
            <a:off x="1064969" y="1496632"/>
            <a:ext cx="4396338" cy="713232"/>
          </a:xfrm>
        </p:spPr>
        <p:txBody>
          <a:bodyPr/>
          <a:lstStyle/>
          <a:p>
            <a:r>
              <a:rPr lang="en-US" dirty="0"/>
              <a:t>Mule Tram display on Euclid Avenue - Upland</a:t>
            </a:r>
            <a:endParaRPr lang="en-AU" dirty="0"/>
          </a:p>
        </p:txBody>
      </p:sp>
      <p:pic>
        <p:nvPicPr>
          <p:cNvPr id="7" name="Content Placeholder 6">
            <a:extLst>
              <a:ext uri="{FF2B5EF4-FFF2-40B4-BE49-F238E27FC236}">
                <a16:creationId xmlns:a16="http://schemas.microsoft.com/office/drawing/2014/main" id="{D1A12D9D-3288-4452-B918-8DCD7626657E}"/>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064969" y="2461072"/>
            <a:ext cx="4170668" cy="37417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 Placeholder 4">
            <a:extLst>
              <a:ext uri="{FF2B5EF4-FFF2-40B4-BE49-F238E27FC236}">
                <a16:creationId xmlns:a16="http://schemas.microsoft.com/office/drawing/2014/main" id="{089258CE-BEB7-4C0F-88CE-53F194B95411}"/>
              </a:ext>
            </a:extLst>
          </p:cNvPr>
          <p:cNvSpPr>
            <a:spLocks noGrp="1"/>
          </p:cNvSpPr>
          <p:nvPr>
            <p:ph type="body" sz="quarter" idx="3"/>
          </p:nvPr>
        </p:nvSpPr>
        <p:spPr>
          <a:xfrm>
            <a:off x="6730695" y="1332040"/>
            <a:ext cx="5135425" cy="1042416"/>
          </a:xfrm>
        </p:spPr>
        <p:txBody>
          <a:bodyPr/>
          <a:lstStyle/>
          <a:p>
            <a:endParaRPr lang="en-US" dirty="0"/>
          </a:p>
          <a:p>
            <a:endParaRPr lang="en-US" dirty="0"/>
          </a:p>
          <a:p>
            <a:r>
              <a:rPr lang="en-US" dirty="0"/>
              <a:t>Psyche Pumps ‘Chaffey Engine’  is still working at Psyche Bend, Mildura </a:t>
            </a:r>
            <a:endParaRPr lang="en-AU" dirty="0"/>
          </a:p>
        </p:txBody>
      </p:sp>
      <p:pic>
        <p:nvPicPr>
          <p:cNvPr id="8" name="Content Placeholder 7">
            <a:extLst>
              <a:ext uri="{FF2B5EF4-FFF2-40B4-BE49-F238E27FC236}">
                <a16:creationId xmlns:a16="http://schemas.microsoft.com/office/drawing/2014/main" id="{19DD5705-A7D6-492F-8ABE-D4A1DD0CEEF6}"/>
              </a:ext>
            </a:extLst>
          </p:cNvPr>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860148" y="2483992"/>
            <a:ext cx="4395788" cy="37188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58160849"/>
      </p:ext>
    </p:extLst>
  </p:cSld>
  <p:clrMapOvr>
    <a:masterClrMapping/>
  </p:clrMapOvr>
  <p:transition spd="slow">
    <p:push dir="u"/>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alpha val="22824"/>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8CB893-033E-C08A-183C-ACF37C8F1B1F}"/>
              </a:ext>
            </a:extLst>
          </p:cNvPr>
          <p:cNvSpPr txBox="1"/>
          <p:nvPr/>
        </p:nvSpPr>
        <p:spPr>
          <a:xfrm>
            <a:off x="111467" y="30824"/>
            <a:ext cx="1670877" cy="2380563"/>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effectLst/>
              <a:latin typeface="+mj-lt"/>
              <a:ea typeface="+mj-ea"/>
              <a:cs typeface="+mj-cs"/>
            </a:endParaRP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152" name="Picture 8" descr="Orange Juice - Vintage Poster by James Northfield, as seen on The Block">
            <a:extLst>
              <a:ext uri="{FF2B5EF4-FFF2-40B4-BE49-F238E27FC236}">
                <a16:creationId xmlns:a16="http://schemas.microsoft.com/office/drawing/2014/main" id="{8F06287C-463B-438E-8631-0432EB6C467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680516" y="683311"/>
            <a:ext cx="2049458" cy="34157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4" name="Picture 10" descr="Original Vintage Citrus Crate Label 1930s Upland Pride Roses - Etsy  Australia">
            <a:extLst>
              <a:ext uri="{FF2B5EF4-FFF2-40B4-BE49-F238E27FC236}">
                <a16:creationId xmlns:a16="http://schemas.microsoft.com/office/drawing/2014/main" id="{5F860DE4-3CB5-4764-9BB9-BD7EC429C10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4155" y="4185944"/>
            <a:ext cx="2789830" cy="255979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Upland Grizzly Brown Bear #1 Orange Citrus Fruit Crate Label Art Print">
            <a:extLst>
              <a:ext uri="{FF2B5EF4-FFF2-40B4-BE49-F238E27FC236}">
                <a16:creationId xmlns:a16="http://schemas.microsoft.com/office/drawing/2014/main" id="{1495267C-CFFD-40C8-8F91-88AA00DB462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71914" y="4213007"/>
            <a:ext cx="2480104" cy="248010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Amazon.com: A SLICE IN TIME Upland, San Bernardino County, Upland Gold  Orange Citrus Fruit Crate Box Label Art Print: Posters &amp; Prints">
            <a:extLst>
              <a:ext uri="{FF2B5EF4-FFF2-40B4-BE49-F238E27FC236}">
                <a16:creationId xmlns:a16="http://schemas.microsoft.com/office/drawing/2014/main" id="{5A31DA8A-A67A-4A32-8EA5-3A368C275029}"/>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399795" y="4185944"/>
            <a:ext cx="2801548" cy="2559792"/>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Upland California Euclid Mt. Baldy Orange Citrus Fruit Crate Label Art  Print | Vintage fruit crate label, Fruit crate label, Orange crate labels">
            <a:extLst>
              <a:ext uri="{FF2B5EF4-FFF2-40B4-BE49-F238E27FC236}">
                <a16:creationId xmlns:a16="http://schemas.microsoft.com/office/drawing/2014/main" id="{423840AF-1DC9-4072-B50E-3D4A33DD22D6}"/>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837846" y="4213006"/>
            <a:ext cx="2741892" cy="2480103"/>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Upland Lemon Festival">
            <a:extLst>
              <a:ext uri="{FF2B5EF4-FFF2-40B4-BE49-F238E27FC236}">
                <a16:creationId xmlns:a16="http://schemas.microsoft.com/office/drawing/2014/main" id="{7FEC3C76-16D8-42D2-AD76-E119CA949FD3}"/>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437812" y="2664232"/>
            <a:ext cx="1296048" cy="1296048"/>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Upland San Bernardino California Owl Orange Citrus Fruit Crate Label Art  Print • $10.49 in 2023 | Crate label, Fruit crate label, Vintage labels">
            <a:extLst>
              <a:ext uri="{FF2B5EF4-FFF2-40B4-BE49-F238E27FC236}">
                <a16:creationId xmlns:a16="http://schemas.microsoft.com/office/drawing/2014/main" id="{CD685CEF-925A-4B0F-A171-398FDE704C4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883827" y="2683793"/>
            <a:ext cx="1431570" cy="1294888"/>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Mildura' Poster - Mildura City">
            <a:extLst>
              <a:ext uri="{FF2B5EF4-FFF2-40B4-BE49-F238E27FC236}">
                <a16:creationId xmlns:a16="http://schemas.microsoft.com/office/drawing/2014/main" id="{1A5A62FB-9E23-4F8C-A664-1CACBC683713}"/>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7862497" y="174220"/>
            <a:ext cx="3323864" cy="2415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5E1E581-DA87-439B-B1C5-6BADF665F2A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82489" y="679853"/>
            <a:ext cx="2283510" cy="345986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D4235D61-ABB0-4587-B311-E262CAD4985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826151" y="671552"/>
            <a:ext cx="2154666" cy="3483480"/>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55D82052-D265-4899-856C-75238889F82C}"/>
              </a:ext>
            </a:extLst>
          </p:cNvPr>
          <p:cNvSpPr/>
          <p:nvPr/>
        </p:nvSpPr>
        <p:spPr>
          <a:xfrm>
            <a:off x="312933" y="67980"/>
            <a:ext cx="7199033" cy="590931"/>
          </a:xfrm>
          <a:prstGeom prst="rect">
            <a:avLst/>
          </a:prstGeom>
        </p:spPr>
        <p:txBody>
          <a:bodyPr wrap="square">
            <a:spAutoFit/>
          </a:bodyPr>
          <a:lstStyle/>
          <a:p>
            <a:pPr>
              <a:lnSpc>
                <a:spcPct val="90000"/>
              </a:lnSpc>
              <a:spcBef>
                <a:spcPts val="1000"/>
              </a:spcBef>
              <a:buClr>
                <a:schemeClr val="bg2">
                  <a:lumMod val="40000"/>
                  <a:lumOff val="60000"/>
                </a:schemeClr>
              </a:buClr>
              <a:buSzPct val="80000"/>
            </a:pPr>
            <a:r>
              <a:rPr lang="en-US" dirty="0">
                <a:solidFill>
                  <a:srgbClr val="FFFFFF"/>
                </a:solidFill>
                <a:latin typeface="+mj-lt"/>
                <a:ea typeface="+mj-ea"/>
                <a:cs typeface="+mj-cs"/>
              </a:rPr>
              <a:t>The citrus industry established by the Chaffey Brothers continued to thrive as the major industry well into the 1940’s. </a:t>
            </a:r>
          </a:p>
        </p:txBody>
      </p:sp>
      <p:pic>
        <p:nvPicPr>
          <p:cNvPr id="8" name="Picture 7">
            <a:extLst>
              <a:ext uri="{FF2B5EF4-FFF2-40B4-BE49-F238E27FC236}">
                <a16:creationId xmlns:a16="http://schemas.microsoft.com/office/drawing/2014/main" id="{72B61E9F-1D6B-49C2-8D49-90C18CF6908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575446" y="2664232"/>
            <a:ext cx="1206790" cy="1359194"/>
          </a:xfrm>
          <a:prstGeom prst="rect">
            <a:avLst/>
          </a:prstGeom>
        </p:spPr>
      </p:pic>
    </p:spTree>
    <p:extLst>
      <p:ext uri="{BB962C8B-B14F-4D97-AF65-F5344CB8AC3E}">
        <p14:creationId xmlns:p14="http://schemas.microsoft.com/office/powerpoint/2010/main" val="2174373105"/>
      </p:ext>
    </p:extLst>
  </p:cSld>
  <p:clrMapOvr>
    <a:masterClrMapping/>
  </p:clrMapOvr>
  <p:transition spd="slow">
    <p:push dir="u"/>
    <p:sndAc>
      <p:stSnd>
        <p:snd r:embed="rId3"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gina Winery property in Rancho Cucamonga could look very different soon –  Daily Bulletin">
            <a:extLst>
              <a:ext uri="{FF2B5EF4-FFF2-40B4-BE49-F238E27FC236}">
                <a16:creationId xmlns:a16="http://schemas.microsoft.com/office/drawing/2014/main" id="{F54391BD-7FDF-45A8-BC83-944FE1B2BA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54" y="4161006"/>
            <a:ext cx="4584040" cy="2339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B31B8DA2-D0D3-4141-BD57-7998A18FF353}"/>
              </a:ext>
            </a:extLst>
          </p:cNvPr>
          <p:cNvSpPr txBox="1">
            <a:spLocks/>
          </p:cNvSpPr>
          <p:nvPr/>
        </p:nvSpPr>
        <p:spPr>
          <a:xfrm>
            <a:off x="244471" y="13210"/>
            <a:ext cx="10378440" cy="58477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t>Vineyards</a:t>
            </a:r>
          </a:p>
        </p:txBody>
      </p:sp>
      <p:pic>
        <p:nvPicPr>
          <p:cNvPr id="6" name="Picture 5">
            <a:extLst>
              <a:ext uri="{FF2B5EF4-FFF2-40B4-BE49-F238E27FC236}">
                <a16:creationId xmlns:a16="http://schemas.microsoft.com/office/drawing/2014/main" id="{8B9B1B65-94E1-4CCE-B183-8A2311D3A6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3254" y="740277"/>
            <a:ext cx="4491193" cy="3204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80" name="Picture 12" descr="The Mildura Mystery Bikes (upd. Triumph 1910/11 or Swift?) - PreWarCar">
            <a:extLst>
              <a:ext uri="{FF2B5EF4-FFF2-40B4-BE49-F238E27FC236}">
                <a16:creationId xmlns:a16="http://schemas.microsoft.com/office/drawing/2014/main" id="{40CB5F1C-0C5A-40FE-8A73-D77DFDF0927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779113" y="727190"/>
            <a:ext cx="3097249" cy="1902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84" name="Picture 16" descr="Chateau Mildura Winery">
            <a:extLst>
              <a:ext uri="{FF2B5EF4-FFF2-40B4-BE49-F238E27FC236}">
                <a16:creationId xmlns:a16="http://schemas.microsoft.com/office/drawing/2014/main" id="{4BD2853C-A0FF-481C-9A7C-DEEEAFC9A3D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08513" y="727191"/>
            <a:ext cx="3042860" cy="1902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utoShape 26" descr="Christmas visitors arrive by boat as flood turns Giuseppa's vineyard into  an island">
            <a:extLst>
              <a:ext uri="{FF2B5EF4-FFF2-40B4-BE49-F238E27FC236}">
                <a16:creationId xmlns:a16="http://schemas.microsoft.com/office/drawing/2014/main" id="{3D18FB25-CF8B-4FC5-B6BD-515F60863C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28" descr="Christmas visitors arrive by boat as flood turns Giuseppa's vineyard into  an island">
            <a:extLst>
              <a:ext uri="{FF2B5EF4-FFF2-40B4-BE49-F238E27FC236}">
                <a16:creationId xmlns:a16="http://schemas.microsoft.com/office/drawing/2014/main" id="{30835E9B-496A-450E-944E-B68AD1D058D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AutoShape 30" descr="Dreaming of a dry Christmas: Son-in-law Frank Zappia, in boat at rear, and grandchildren Nicolette (in the boat), Joseph and Esta visited Giuseppa and Giuseppe Callipari at their flooded vineyard in Mildura on Christmas morning. ">
            <a:extLst>
              <a:ext uri="{FF2B5EF4-FFF2-40B4-BE49-F238E27FC236}">
                <a16:creationId xmlns:a16="http://schemas.microsoft.com/office/drawing/2014/main" id="{7B29B8D6-C38D-4968-BC79-F4388457D4C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AutoShape 32" descr="Christmas visitors arrive by boat as flood turns Giuseppa's vineyard into  an island">
            <a:extLst>
              <a:ext uri="{FF2B5EF4-FFF2-40B4-BE49-F238E27FC236}">
                <a16:creationId xmlns:a16="http://schemas.microsoft.com/office/drawing/2014/main" id="{29F89942-62D5-4DA0-8293-B9EF55B04552}"/>
              </a:ext>
            </a:extLst>
          </p:cNvPr>
          <p:cNvSpPr>
            <a:spLocks noChangeAspect="1" noChangeArrowheads="1"/>
          </p:cNvSpPr>
          <p:nvPr/>
        </p:nvSpPr>
        <p:spPr bwMode="auto">
          <a:xfrm>
            <a:off x="5828816" y="3733800"/>
            <a:ext cx="876784" cy="8767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8" name="Picture 17">
            <a:extLst>
              <a:ext uri="{FF2B5EF4-FFF2-40B4-BE49-F238E27FC236}">
                <a16:creationId xmlns:a16="http://schemas.microsoft.com/office/drawing/2014/main" id="{503312CA-B88D-4F9D-80E8-CEFEEFFBC8B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608512" y="2809198"/>
            <a:ext cx="6267849" cy="3787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6251CD3E-0EFE-A65C-3A01-35E6AA6B08A3}"/>
              </a:ext>
            </a:extLst>
          </p:cNvPr>
          <p:cNvSpPr txBox="1"/>
          <p:nvPr/>
        </p:nvSpPr>
        <p:spPr>
          <a:xfrm>
            <a:off x="10179698" y="5985848"/>
            <a:ext cx="1696664" cy="369332"/>
          </a:xfrm>
          <a:prstGeom prst="rect">
            <a:avLst/>
          </a:prstGeom>
          <a:noFill/>
        </p:spPr>
        <p:txBody>
          <a:bodyPr wrap="square" rtlCol="0">
            <a:spAutoFit/>
          </a:bodyPr>
          <a:lstStyle/>
          <a:p>
            <a:r>
              <a:rPr lang="en-US" dirty="0"/>
              <a:t>Mildura</a:t>
            </a:r>
          </a:p>
        </p:txBody>
      </p:sp>
      <p:sp>
        <p:nvSpPr>
          <p:cNvPr id="3" name="TextBox 2">
            <a:extLst>
              <a:ext uri="{FF2B5EF4-FFF2-40B4-BE49-F238E27FC236}">
                <a16:creationId xmlns:a16="http://schemas.microsoft.com/office/drawing/2014/main" id="{2D297A22-90AB-526A-9C23-0C3333149B31}"/>
              </a:ext>
            </a:extLst>
          </p:cNvPr>
          <p:cNvSpPr txBox="1"/>
          <p:nvPr/>
        </p:nvSpPr>
        <p:spPr>
          <a:xfrm>
            <a:off x="315638" y="4172192"/>
            <a:ext cx="1696664" cy="369332"/>
          </a:xfrm>
          <a:prstGeom prst="rect">
            <a:avLst/>
          </a:prstGeom>
          <a:noFill/>
        </p:spPr>
        <p:txBody>
          <a:bodyPr wrap="square" rtlCol="0">
            <a:spAutoFit/>
          </a:bodyPr>
          <a:lstStyle/>
          <a:p>
            <a:r>
              <a:rPr lang="en-US" dirty="0"/>
              <a:t>Upland</a:t>
            </a:r>
          </a:p>
        </p:txBody>
      </p:sp>
    </p:spTree>
    <p:extLst>
      <p:ext uri="{BB962C8B-B14F-4D97-AF65-F5344CB8AC3E}">
        <p14:creationId xmlns:p14="http://schemas.microsoft.com/office/powerpoint/2010/main" val="690371426"/>
      </p:ext>
    </p:extLst>
  </p:cSld>
  <p:clrMapOvr>
    <a:masterClrMapping/>
  </p:clrMapOvr>
  <p:transition spd="slow">
    <p:push dir="u"/>
    <p:sndAc>
      <p:stSnd>
        <p:snd r:embed="rId3"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AF61-86E0-4E1A-B1A6-067946B16598}"/>
              </a:ext>
            </a:extLst>
          </p:cNvPr>
          <p:cNvSpPr>
            <a:spLocks noGrp="1"/>
          </p:cNvSpPr>
          <p:nvPr>
            <p:ph type="title"/>
          </p:nvPr>
        </p:nvSpPr>
        <p:spPr>
          <a:xfrm>
            <a:off x="263641" y="149148"/>
            <a:ext cx="9404723" cy="1400530"/>
          </a:xfrm>
        </p:spPr>
        <p:txBody>
          <a:bodyPr/>
          <a:lstStyle/>
          <a:p>
            <a:r>
              <a:rPr lang="en-US" dirty="0"/>
              <a:t>Other produce of the colonies </a:t>
            </a:r>
            <a:endParaRPr lang="en-AU" dirty="0"/>
          </a:p>
        </p:txBody>
      </p:sp>
      <p:pic>
        <p:nvPicPr>
          <p:cNvPr id="5" name="Content Placeholder 4">
            <a:extLst>
              <a:ext uri="{FF2B5EF4-FFF2-40B4-BE49-F238E27FC236}">
                <a16:creationId xmlns:a16="http://schemas.microsoft.com/office/drawing/2014/main" id="{9CAF5E76-BC42-4B52-8A93-63DEC033BA2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569591" y="1261617"/>
            <a:ext cx="3621791" cy="3264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E4CD007-508D-4038-B6C9-99FAD364F5B4}"/>
              </a:ext>
            </a:extLst>
          </p:cNvPr>
          <p:cNvSpPr txBox="1"/>
          <p:nvPr/>
        </p:nvSpPr>
        <p:spPr>
          <a:xfrm>
            <a:off x="263641" y="849413"/>
            <a:ext cx="6311023" cy="369332"/>
          </a:xfrm>
          <a:prstGeom prst="rect">
            <a:avLst/>
          </a:prstGeom>
          <a:noFill/>
        </p:spPr>
        <p:txBody>
          <a:bodyPr wrap="square" rtlCol="0">
            <a:spAutoFit/>
          </a:bodyPr>
          <a:lstStyle/>
          <a:p>
            <a:r>
              <a:rPr lang="en-US" dirty="0"/>
              <a:t>Dried fruit to wine and  olives and so much more  </a:t>
            </a:r>
            <a:endParaRPr lang="en-AU" dirty="0"/>
          </a:p>
        </p:txBody>
      </p:sp>
      <p:pic>
        <p:nvPicPr>
          <p:cNvPr id="3076" name="Picture 4" descr="Graber Olives">
            <a:extLst>
              <a:ext uri="{FF2B5EF4-FFF2-40B4-BE49-F238E27FC236}">
                <a16:creationId xmlns:a16="http://schemas.microsoft.com/office/drawing/2014/main" id="{430928F0-CF4F-426E-812F-96722FCD8557}"/>
              </a:ext>
            </a:extLst>
          </p:cNvPr>
          <p:cNvPicPr>
            <a:picLocks noGrp="1" noChangeAspect="1" noChangeArrowheads="1"/>
          </p:cNvPicPr>
          <p:nvPr>
            <p:ph sz="half" idx="1"/>
          </p:nvPr>
        </p:nvPicPr>
        <p:blipFill rotWithShape="1">
          <a:blip r:embed="rId4" cstate="email">
            <a:extLst>
              <a:ext uri="{28A0092B-C50C-407E-A947-70E740481C1C}">
                <a14:useLocalDpi xmlns:a14="http://schemas.microsoft.com/office/drawing/2010/main"/>
              </a:ext>
            </a:extLst>
          </a:blip>
          <a:srcRect/>
          <a:stretch/>
        </p:blipFill>
        <p:spPr bwMode="auto">
          <a:xfrm>
            <a:off x="798572" y="1695883"/>
            <a:ext cx="1822704" cy="2830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Graber Olive House Day Trip Tours Olive Tasting Ontario CA">
            <a:extLst>
              <a:ext uri="{FF2B5EF4-FFF2-40B4-BE49-F238E27FC236}">
                <a16:creationId xmlns:a16="http://schemas.microsoft.com/office/drawing/2014/main" id="{3670F534-F0CF-48F9-8061-6B4DAA9BFD9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54893" y="1756817"/>
            <a:ext cx="4494142" cy="2769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0" name="Picture 8" descr="Image result for grape catepillars">
            <a:extLst>
              <a:ext uri="{FF2B5EF4-FFF2-40B4-BE49-F238E27FC236}">
                <a16:creationId xmlns:a16="http://schemas.microsoft.com/office/drawing/2014/main" id="{C2025C79-F76D-4DFC-B3C1-1B41752E99E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78083" y="4735815"/>
            <a:ext cx="1790700" cy="1762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2" name="Picture 10" descr="20+ Orange Day Celebration Ideas &amp; Fun Activities - K4 Craft">
            <a:extLst>
              <a:ext uri="{FF2B5EF4-FFF2-40B4-BE49-F238E27FC236}">
                <a16:creationId xmlns:a16="http://schemas.microsoft.com/office/drawing/2014/main" id="{E155E4FE-EADB-42A7-8D0F-223B6A7340A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681" b="-1872"/>
          <a:stretch/>
        </p:blipFill>
        <p:spPr bwMode="auto">
          <a:xfrm>
            <a:off x="499762" y="4742323"/>
            <a:ext cx="1389028" cy="186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4" name="Picture 12" descr="Image result for wine fun">
            <a:extLst>
              <a:ext uri="{FF2B5EF4-FFF2-40B4-BE49-F238E27FC236}">
                <a16:creationId xmlns:a16="http://schemas.microsoft.com/office/drawing/2014/main" id="{6831B31B-B2C6-4F70-904D-6EA6CFDEEC6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846445" y="4735815"/>
            <a:ext cx="1472145" cy="1871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6" name="Picture 14" descr="How 'the sultana exercise' can help you lose weight | The Independent | The Independent">
            <a:extLst>
              <a:ext uri="{FF2B5EF4-FFF2-40B4-BE49-F238E27FC236}">
                <a16:creationId xmlns:a16="http://schemas.microsoft.com/office/drawing/2014/main" id="{D78DD2BC-28B4-49AE-AA46-2CFDB20F758A}"/>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058076" y="4735815"/>
            <a:ext cx="2040266" cy="1694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96" name="Picture 24" descr="Dish up the king of the breakfast table with this cute pancake lion! | Fun kids food, Fruits for ...">
            <a:extLst>
              <a:ext uri="{FF2B5EF4-FFF2-40B4-BE49-F238E27FC236}">
                <a16:creationId xmlns:a16="http://schemas.microsoft.com/office/drawing/2014/main" id="{C7A2CB9F-E89B-43B2-84BB-4E5D3DC9BD6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37260" y="4735815"/>
            <a:ext cx="2031104" cy="1844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98" name="Picture 26" descr="Funny Avocado Quotes - ShortQuotes.cc">
            <a:extLst>
              <a:ext uri="{FF2B5EF4-FFF2-40B4-BE49-F238E27FC236}">
                <a16:creationId xmlns:a16="http://schemas.microsoft.com/office/drawing/2014/main" id="{4710432F-A125-4BD2-86D2-564B06838BF5}"/>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8565"/>
          <a:stretch/>
        </p:blipFill>
        <p:spPr bwMode="auto">
          <a:xfrm>
            <a:off x="6287635" y="4735815"/>
            <a:ext cx="1115185" cy="1807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6546173"/>
      </p:ext>
    </p:extLst>
  </p:cSld>
  <p:clrMapOvr>
    <a:masterClrMapping/>
  </p:clrMapOvr>
  <p:transition spd="slow">
    <p:push dir="u"/>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05C5-B6F5-B315-7CA5-478E1A051861}"/>
              </a:ext>
            </a:extLst>
          </p:cNvPr>
          <p:cNvSpPr>
            <a:spLocks noGrp="1"/>
          </p:cNvSpPr>
          <p:nvPr>
            <p:ph type="title"/>
          </p:nvPr>
        </p:nvSpPr>
        <p:spPr>
          <a:xfrm>
            <a:off x="270447" y="279153"/>
            <a:ext cx="9404723" cy="1400530"/>
          </a:xfrm>
        </p:spPr>
        <p:txBody>
          <a:bodyPr/>
          <a:lstStyle/>
          <a:p>
            <a:r>
              <a:rPr lang="en-GB" dirty="0"/>
              <a:t>Similarities …. </a:t>
            </a:r>
          </a:p>
        </p:txBody>
      </p:sp>
      <p:sp>
        <p:nvSpPr>
          <p:cNvPr id="3" name="Text Placeholder 2">
            <a:extLst>
              <a:ext uri="{FF2B5EF4-FFF2-40B4-BE49-F238E27FC236}">
                <a16:creationId xmlns:a16="http://schemas.microsoft.com/office/drawing/2014/main" id="{DB9839EE-BB3D-D600-348F-26869A9F2D44}"/>
              </a:ext>
            </a:extLst>
          </p:cNvPr>
          <p:cNvSpPr>
            <a:spLocks noGrp="1"/>
          </p:cNvSpPr>
          <p:nvPr>
            <p:ph type="body" idx="1"/>
          </p:nvPr>
        </p:nvSpPr>
        <p:spPr>
          <a:xfrm>
            <a:off x="899472" y="1337263"/>
            <a:ext cx="4713267" cy="368872"/>
          </a:xfrm>
        </p:spPr>
        <p:txBody>
          <a:bodyPr/>
          <a:lstStyle/>
          <a:p>
            <a:r>
              <a:rPr lang="en-GB" dirty="0"/>
              <a:t>Upland – George Chaffey</a:t>
            </a:r>
          </a:p>
        </p:txBody>
      </p:sp>
      <p:sp>
        <p:nvSpPr>
          <p:cNvPr id="5" name="Text Placeholder 4">
            <a:extLst>
              <a:ext uri="{FF2B5EF4-FFF2-40B4-BE49-F238E27FC236}">
                <a16:creationId xmlns:a16="http://schemas.microsoft.com/office/drawing/2014/main" id="{2C013C2A-D274-742B-5E59-2BC03A18FD4A}"/>
              </a:ext>
            </a:extLst>
          </p:cNvPr>
          <p:cNvSpPr>
            <a:spLocks noGrp="1"/>
          </p:cNvSpPr>
          <p:nvPr>
            <p:ph type="body" sz="quarter" idx="3"/>
          </p:nvPr>
        </p:nvSpPr>
        <p:spPr>
          <a:xfrm>
            <a:off x="7318537" y="1337263"/>
            <a:ext cx="4713267" cy="368872"/>
          </a:xfrm>
        </p:spPr>
        <p:txBody>
          <a:bodyPr/>
          <a:lstStyle/>
          <a:p>
            <a:r>
              <a:rPr lang="en-GB" dirty="0"/>
              <a:t>Mildura – WB Chaffey</a:t>
            </a:r>
          </a:p>
        </p:txBody>
      </p:sp>
      <p:pic>
        <p:nvPicPr>
          <p:cNvPr id="2052" name="Picture 4" descr="Bronze statue of William Chaffey the founder of Mildura Vi… | Flickr">
            <a:extLst>
              <a:ext uri="{FF2B5EF4-FFF2-40B4-BE49-F238E27FC236}">
                <a16:creationId xmlns:a16="http://schemas.microsoft.com/office/drawing/2014/main" id="{F60E1C6B-5684-46AC-BBE1-10D31E03F87B}"/>
              </a:ext>
            </a:extLst>
          </p:cNvPr>
          <p:cNvPicPr>
            <a:picLocks noGrp="1" noChangeAspect="1" noChangeArrowheads="1"/>
          </p:cNvPicPr>
          <p:nvPr>
            <p:ph sz="quarter" idx="4"/>
          </p:nvPr>
        </p:nvPicPr>
        <p:blipFill rotWithShape="1">
          <a:blip r:embed="rId4" cstate="email">
            <a:extLst>
              <a:ext uri="{28A0092B-C50C-407E-A947-70E740481C1C}">
                <a14:useLocalDpi xmlns:a14="http://schemas.microsoft.com/office/drawing/2010/main"/>
              </a:ext>
            </a:extLst>
          </a:blip>
          <a:srcRect/>
          <a:stretch/>
        </p:blipFill>
        <p:spPr bwMode="auto">
          <a:xfrm>
            <a:off x="7029288" y="1927893"/>
            <a:ext cx="3943471" cy="46509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George Chaffey - Upland, CA - Statues of Historic Figures on Waymarking.com">
            <a:extLst>
              <a:ext uri="{FF2B5EF4-FFF2-40B4-BE49-F238E27FC236}">
                <a16:creationId xmlns:a16="http://schemas.microsoft.com/office/drawing/2014/main" id="{EFB0EA79-238F-4790-AAB8-3DEC216FB813}"/>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bwMode="auto">
          <a:xfrm>
            <a:off x="1219241" y="1853248"/>
            <a:ext cx="3508714" cy="4666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001929"/>
      </p:ext>
    </p:extLst>
  </p:cSld>
  <p:clrMapOvr>
    <a:masterClrMapping/>
  </p:clrMapOvr>
  <p:transition spd="slow">
    <p:push dir="u"/>
    <p:sndAc>
      <p:stSnd>
        <p:snd r:embed="rId3"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5" name="Picture 3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37" name="Picture 3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39" name="Rectangle 3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Rectangle 40">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45" name="Freeform: Shape 4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a:p>
        </p:txBody>
      </p:sp>
      <p:sp>
        <p:nvSpPr>
          <p:cNvPr id="47" name="Rectangle 4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B961F560-5A32-CE5F-58DA-C1D89E111F12}"/>
              </a:ext>
            </a:extLst>
          </p:cNvPr>
          <p:cNvSpPr txBox="1"/>
          <p:nvPr/>
        </p:nvSpPr>
        <p:spPr>
          <a:xfrm>
            <a:off x="405581" y="762884"/>
            <a:ext cx="5851881" cy="557571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20000"/>
          </a:bodyPr>
          <a:lstStyle/>
          <a:p>
            <a:pPr>
              <a:lnSpc>
                <a:spcPct val="90000"/>
              </a:lnSpc>
              <a:spcBef>
                <a:spcPts val="1000"/>
              </a:spcBef>
              <a:buClr>
                <a:schemeClr val="bg2">
                  <a:lumMod val="40000"/>
                  <a:lumOff val="60000"/>
                </a:schemeClr>
              </a:buClr>
              <a:buSzPct val="80000"/>
            </a:pPr>
            <a:endParaRPr lang="en-US" sz="1900" cap="all" dirty="0">
              <a:solidFill>
                <a:srgbClr val="FFFFFF"/>
              </a:solidFill>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2600" dirty="0">
                <a:solidFill>
                  <a:srgbClr val="FFFFFF"/>
                </a:solidFill>
                <a:latin typeface="+mj-lt"/>
                <a:ea typeface="+mj-ea"/>
                <a:cs typeface="+mj-cs"/>
              </a:rPr>
              <a:t>Both were founded as model irrigation colonies and shares their history in the horticultural industry.</a:t>
            </a:r>
          </a:p>
          <a:p>
            <a:pPr>
              <a:lnSpc>
                <a:spcPct val="90000"/>
              </a:lnSpc>
              <a:spcBef>
                <a:spcPts val="1000"/>
              </a:spcBef>
              <a:buClr>
                <a:schemeClr val="bg2">
                  <a:lumMod val="40000"/>
                  <a:lumOff val="60000"/>
                </a:schemeClr>
              </a:buClr>
              <a:buSzPct val="80000"/>
              <a:buFont typeface="Wingdings 3" charset="2"/>
              <a:buChar char=""/>
            </a:pPr>
            <a:endParaRPr lang="en-US" sz="1900" dirty="0">
              <a:solidFill>
                <a:srgbClr val="FFFFFF"/>
              </a:solidFill>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900" dirty="0">
                <a:solidFill>
                  <a:srgbClr val="FFFFFF"/>
                </a:solidFill>
                <a:latin typeface="+mj-lt"/>
                <a:ea typeface="+mj-ea"/>
                <a:cs typeface="+mj-cs"/>
              </a:rPr>
              <a:t> </a:t>
            </a:r>
            <a:r>
              <a:rPr lang="en-US" sz="2600" dirty="0">
                <a:solidFill>
                  <a:srgbClr val="FFFFFF"/>
                </a:solidFill>
                <a:latin typeface="+mj-lt"/>
                <a:ea typeface="+mj-ea"/>
                <a:cs typeface="+mj-cs"/>
              </a:rPr>
              <a:t>The sister city relationship goes back to the 1960’s with reciprocal visits by citizens of both settlements. </a:t>
            </a:r>
          </a:p>
          <a:p>
            <a:pPr>
              <a:lnSpc>
                <a:spcPct val="90000"/>
              </a:lnSpc>
              <a:spcBef>
                <a:spcPts val="1000"/>
              </a:spcBef>
              <a:buClr>
                <a:schemeClr val="bg2">
                  <a:lumMod val="40000"/>
                  <a:lumOff val="60000"/>
                </a:schemeClr>
              </a:buClr>
              <a:buSzPct val="80000"/>
              <a:buFont typeface="Wingdings 3" charset="2"/>
              <a:buChar char=""/>
            </a:pPr>
            <a:endParaRPr lang="en-US" sz="2600" dirty="0">
              <a:solidFill>
                <a:srgbClr val="FFFFFF"/>
              </a:solidFill>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2600" dirty="0">
                <a:solidFill>
                  <a:srgbClr val="FFFFFF"/>
                </a:solidFill>
                <a:latin typeface="+mj-lt"/>
                <a:ea typeface="+mj-ea"/>
                <a:cs typeface="+mj-cs"/>
              </a:rPr>
              <a:t>In 1969 a charter of friendship was signed to foster mutual friendship and exchange between the two cities</a:t>
            </a:r>
          </a:p>
          <a:p>
            <a:pPr>
              <a:lnSpc>
                <a:spcPct val="90000"/>
              </a:lnSpc>
              <a:spcBef>
                <a:spcPts val="1000"/>
              </a:spcBef>
              <a:buClr>
                <a:schemeClr val="bg2">
                  <a:lumMod val="40000"/>
                  <a:lumOff val="60000"/>
                </a:schemeClr>
              </a:buClr>
              <a:buSzPct val="80000"/>
              <a:buFont typeface="Wingdings 3" charset="2"/>
              <a:buChar char=""/>
            </a:pPr>
            <a:endParaRPr lang="en-US" sz="2600" dirty="0">
              <a:solidFill>
                <a:srgbClr val="FFFFFF"/>
              </a:solidFill>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2600" dirty="0">
                <a:solidFill>
                  <a:srgbClr val="FFFFFF"/>
                </a:solidFill>
                <a:latin typeface="+mj-lt"/>
                <a:ea typeface="+mj-ea"/>
                <a:cs typeface="+mj-cs"/>
              </a:rPr>
              <a:t>14 November 2016,  Upland City Council made a declaration for an international Sister Cities day in </a:t>
            </a:r>
            <a:r>
              <a:rPr lang="en-US" sz="2600" dirty="0" err="1">
                <a:solidFill>
                  <a:srgbClr val="FFFFFF"/>
                </a:solidFill>
                <a:latin typeface="+mj-lt"/>
                <a:ea typeface="+mj-ea"/>
                <a:cs typeface="+mj-cs"/>
              </a:rPr>
              <a:t>honour</a:t>
            </a:r>
            <a:r>
              <a:rPr lang="en-US" sz="2600" dirty="0">
                <a:solidFill>
                  <a:srgbClr val="FFFFFF"/>
                </a:solidFill>
                <a:latin typeface="+mj-lt"/>
                <a:ea typeface="+mj-ea"/>
                <a:cs typeface="+mj-cs"/>
              </a:rPr>
              <a:t> of our visit</a:t>
            </a:r>
          </a:p>
          <a:p>
            <a:pPr>
              <a:lnSpc>
                <a:spcPct val="90000"/>
              </a:lnSpc>
              <a:spcBef>
                <a:spcPts val="1000"/>
              </a:spcBef>
              <a:buClr>
                <a:schemeClr val="bg2">
                  <a:lumMod val="40000"/>
                  <a:lumOff val="60000"/>
                </a:schemeClr>
              </a:buClr>
              <a:buSzPct val="80000"/>
              <a:buFont typeface="Wingdings 3" charset="2"/>
              <a:buChar char=""/>
            </a:pPr>
            <a:endParaRPr lang="en-US" sz="1100" cap="all" dirty="0">
              <a:solidFill>
                <a:srgbClr val="FFFFFF"/>
              </a:solidFill>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100" cap="all"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EE797019-7C79-22AD-6F3F-0263D5B76861}"/>
              </a:ext>
            </a:extLst>
          </p:cNvPr>
          <p:cNvSpPr txBox="1"/>
          <p:nvPr/>
        </p:nvSpPr>
        <p:spPr>
          <a:xfrm>
            <a:off x="643467" y="1447798"/>
            <a:ext cx="6282984" cy="4766735"/>
          </a:xfrm>
          <a:prstGeom prst="rect">
            <a:avLst/>
          </a:prstGeom>
        </p:spPr>
        <p:txBody>
          <a:bodyPr vert="horz" lIns="91440" tIns="45720" rIns="91440" bIns="45720" rtlCol="0" anchor="t">
            <a:normAutofit/>
          </a:bodyPr>
          <a:lstStyle/>
          <a:p>
            <a:pPr>
              <a:lnSpc>
                <a:spcPct val="90000"/>
              </a:lnSpc>
              <a:spcBef>
                <a:spcPts val="1000"/>
              </a:spcBef>
              <a:buClr>
                <a:srgbClr val="8AD0D6"/>
              </a:buClr>
              <a:buSzPct val="80000"/>
              <a:buFont typeface="Wingdings 3" charset="2"/>
              <a:buChar char=""/>
            </a:pPr>
            <a:endParaRPr lang="en-US" sz="1100" dirty="0">
              <a:latin typeface="+mj-lt"/>
              <a:ea typeface="+mj-ea"/>
              <a:cs typeface="+mj-cs"/>
            </a:endParaRPr>
          </a:p>
          <a:p>
            <a:pPr>
              <a:lnSpc>
                <a:spcPct val="90000"/>
              </a:lnSpc>
              <a:spcBef>
                <a:spcPts val="1000"/>
              </a:spcBef>
              <a:buClr>
                <a:srgbClr val="8AD0D6"/>
              </a:buClr>
              <a:buSzPct val="80000"/>
              <a:buFont typeface="Wingdings 3" charset="2"/>
              <a:buChar char=""/>
            </a:pPr>
            <a:endParaRPr lang="en-US" sz="1100" dirty="0">
              <a:effectLst/>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100" dirty="0">
              <a:effectLst/>
              <a:latin typeface="+mj-lt"/>
              <a:ea typeface="+mj-ea"/>
              <a:cs typeface="+mj-cs"/>
            </a:endParaRPr>
          </a:p>
        </p:txBody>
      </p:sp>
      <p:pic>
        <p:nvPicPr>
          <p:cNvPr id="9" name="Picture 8">
            <a:extLst>
              <a:ext uri="{FF2B5EF4-FFF2-40B4-BE49-F238E27FC236}">
                <a16:creationId xmlns:a16="http://schemas.microsoft.com/office/drawing/2014/main" id="{36EE5789-0575-4A40-ACC6-035DC113145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62412" y="1141407"/>
            <a:ext cx="3980139" cy="50439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0216179"/>
      </p:ext>
    </p:extLst>
  </p:cSld>
  <p:clrMapOvr>
    <a:overrideClrMapping bg1="lt1" tx1="dk1" bg2="lt2" tx2="dk2" accent1="accent1" accent2="accent2" accent3="accent3" accent4="accent4" accent5="accent5" accent6="accent6" hlink="hlink" folHlink="folHlink"/>
  </p:clrMapOvr>
  <p:transition spd="slow">
    <p:push dir="u"/>
    <p:sndAc>
      <p:stSnd>
        <p:snd r:embed="rId3"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60" name="Picture 5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62" name="Oval 6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4" name="Picture 6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66" name="Picture 6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68" name="Rectangle 6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0" name="Rectangle 69">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085D83-416C-B0E4-674A-42ADED05FCA3}"/>
              </a:ext>
            </a:extLst>
          </p:cNvPr>
          <p:cNvSpPr txBox="1"/>
          <p:nvPr/>
        </p:nvSpPr>
        <p:spPr>
          <a:xfrm>
            <a:off x="526342" y="3047"/>
            <a:ext cx="3108626" cy="144475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200" b="0" i="0" kern="1200" dirty="0">
                <a:solidFill>
                  <a:srgbClr val="EBEBEB"/>
                </a:solidFill>
                <a:latin typeface="+mj-lt"/>
                <a:ea typeface="+mj-ea"/>
                <a:cs typeface="+mj-cs"/>
              </a:rPr>
              <a:t>Proudly embracing  our</a:t>
            </a:r>
            <a:r>
              <a:rPr lang="en-US" sz="2200" dirty="0">
                <a:solidFill>
                  <a:srgbClr val="EBEBEB"/>
                </a:solidFill>
                <a:latin typeface="+mj-lt"/>
                <a:ea typeface="+mj-ea"/>
                <a:cs typeface="+mj-cs"/>
              </a:rPr>
              <a:t> </a:t>
            </a:r>
            <a:r>
              <a:rPr lang="en-US" sz="2200" b="0" i="0" kern="1200" dirty="0">
                <a:solidFill>
                  <a:srgbClr val="EBEBEB"/>
                </a:solidFill>
                <a:latin typeface="+mj-lt"/>
                <a:ea typeface="+mj-ea"/>
                <a:cs typeface="+mj-cs"/>
              </a:rPr>
              <a:t>Upland Sister City relationships </a:t>
            </a:r>
          </a:p>
        </p:txBody>
      </p:sp>
      <p:sp>
        <p:nvSpPr>
          <p:cNvPr id="72"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4" name="Freeform: Shape 7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a:p>
        </p:txBody>
      </p:sp>
      <p:sp>
        <p:nvSpPr>
          <p:cNvPr id="76" name="Rectangle 75">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B5B60B35-71D9-B992-8C41-31AEF5C91114}"/>
              </a:ext>
            </a:extLst>
          </p:cNvPr>
          <p:cNvSpPr txBox="1"/>
          <p:nvPr/>
        </p:nvSpPr>
        <p:spPr>
          <a:xfrm>
            <a:off x="580646" y="1854820"/>
            <a:ext cx="3108057" cy="2947415"/>
          </a:xfrm>
          <a:prstGeom prst="rect">
            <a:avLst/>
          </a:prstGeom>
        </p:spPr>
        <p:txBody>
          <a:bodyPr vert="horz" lIns="91440" tIns="45720" rIns="91440" bIns="45720" rtlCol="0">
            <a:noAutofit/>
          </a:bodyPr>
          <a:lstStyle/>
          <a:p>
            <a:pPr marL="342900" indent="-342900">
              <a:lnSpc>
                <a:spcPct val="90000"/>
              </a:lnSpc>
              <a:spcBef>
                <a:spcPts val="1000"/>
              </a:spcBef>
              <a:buClr>
                <a:schemeClr val="bg2">
                  <a:lumMod val="40000"/>
                  <a:lumOff val="60000"/>
                </a:schemeClr>
              </a:buClr>
              <a:buSzPct val="80000"/>
              <a:buFont typeface="Wingdings 3" charset="2"/>
              <a:buChar char=""/>
            </a:pPr>
            <a:r>
              <a:rPr lang="en-US" sz="1600" dirty="0">
                <a:solidFill>
                  <a:srgbClr val="FFFFFF"/>
                </a:solidFill>
                <a:latin typeface="+mj-lt"/>
                <a:ea typeface="+mj-ea"/>
                <a:cs typeface="+mj-cs"/>
              </a:rPr>
              <a:t>A</a:t>
            </a:r>
            <a:r>
              <a:rPr lang="en-US" sz="1600" dirty="0">
                <a:solidFill>
                  <a:srgbClr val="FFFFFF"/>
                </a:solidFill>
                <a:effectLst/>
                <a:latin typeface="+mj-lt"/>
                <a:ea typeface="+mj-ea"/>
                <a:cs typeface="+mj-cs"/>
              </a:rPr>
              <a:t>ctive </a:t>
            </a:r>
            <a:r>
              <a:rPr lang="en-US" sz="1600" dirty="0" err="1">
                <a:solidFill>
                  <a:srgbClr val="FFFFFF"/>
                </a:solidFill>
                <a:effectLst/>
                <a:latin typeface="+mj-lt"/>
                <a:ea typeface="+mj-ea"/>
                <a:cs typeface="+mj-cs"/>
              </a:rPr>
              <a:t>organisation</a:t>
            </a:r>
            <a:r>
              <a:rPr lang="en-US" sz="1600" dirty="0">
                <a:solidFill>
                  <a:srgbClr val="FFFFFF"/>
                </a:solidFill>
                <a:effectLst/>
                <a:latin typeface="+mj-lt"/>
                <a:ea typeface="+mj-ea"/>
                <a:cs typeface="+mj-cs"/>
              </a:rPr>
              <a:t> </a:t>
            </a:r>
          </a:p>
          <a:p>
            <a:pPr marL="342900" indent="-342900">
              <a:lnSpc>
                <a:spcPct val="90000"/>
              </a:lnSpc>
              <a:spcBef>
                <a:spcPts val="1000"/>
              </a:spcBef>
              <a:buClr>
                <a:schemeClr val="bg2">
                  <a:lumMod val="40000"/>
                  <a:lumOff val="60000"/>
                </a:schemeClr>
              </a:buClr>
              <a:buSzPct val="80000"/>
              <a:buFont typeface="Wingdings 3" charset="2"/>
              <a:buChar char=""/>
            </a:pPr>
            <a:r>
              <a:rPr lang="en-US" sz="1600" dirty="0">
                <a:solidFill>
                  <a:srgbClr val="FFFFFF"/>
                </a:solidFill>
                <a:latin typeface="+mj-lt"/>
                <a:ea typeface="+mj-ea"/>
                <a:cs typeface="+mj-cs"/>
              </a:rPr>
              <a:t>C</a:t>
            </a:r>
            <a:r>
              <a:rPr lang="en-US" sz="1600" dirty="0">
                <a:solidFill>
                  <a:srgbClr val="FFFFFF"/>
                </a:solidFill>
                <a:effectLst/>
                <a:latin typeface="+mj-lt"/>
                <a:ea typeface="+mj-ea"/>
                <a:cs typeface="+mj-cs"/>
              </a:rPr>
              <a:t>onducts regular meetings</a:t>
            </a:r>
          </a:p>
          <a:p>
            <a:pPr marL="342900" indent="-342900">
              <a:lnSpc>
                <a:spcPct val="90000"/>
              </a:lnSpc>
              <a:spcBef>
                <a:spcPts val="1000"/>
              </a:spcBef>
              <a:buClr>
                <a:schemeClr val="bg2">
                  <a:lumMod val="40000"/>
                  <a:lumOff val="60000"/>
                </a:schemeClr>
              </a:buClr>
              <a:buSzPct val="80000"/>
              <a:buFont typeface="Wingdings 3" charset="2"/>
              <a:buChar char=""/>
            </a:pPr>
            <a:r>
              <a:rPr lang="en-US" sz="1600" dirty="0">
                <a:solidFill>
                  <a:srgbClr val="FFFFFF"/>
                </a:solidFill>
                <a:effectLst/>
                <a:latin typeface="+mj-lt"/>
                <a:ea typeface="+mj-ea"/>
                <a:cs typeface="+mj-cs"/>
              </a:rPr>
              <a:t>Hosts a range of events including support 	for Mildura Day</a:t>
            </a:r>
          </a:p>
          <a:p>
            <a:pPr marL="342900" indent="-342900">
              <a:lnSpc>
                <a:spcPct val="90000"/>
              </a:lnSpc>
              <a:spcBef>
                <a:spcPts val="1000"/>
              </a:spcBef>
              <a:buClr>
                <a:schemeClr val="bg2">
                  <a:lumMod val="40000"/>
                  <a:lumOff val="60000"/>
                </a:schemeClr>
              </a:buClr>
              <a:buSzPct val="80000"/>
              <a:buFont typeface="Wingdings 3" charset="2"/>
              <a:buChar char=""/>
            </a:pPr>
            <a:r>
              <a:rPr lang="en-US" sz="1600" dirty="0">
                <a:solidFill>
                  <a:srgbClr val="FFFFFF"/>
                </a:solidFill>
                <a:effectLst/>
                <a:latin typeface="+mj-lt"/>
                <a:ea typeface="+mj-ea"/>
                <a:cs typeface="+mj-cs"/>
              </a:rPr>
              <a:t>continues to celebrate the shared heritage with Upland </a:t>
            </a:r>
          </a:p>
          <a:p>
            <a:pPr marL="342900" indent="-342900">
              <a:lnSpc>
                <a:spcPct val="90000"/>
              </a:lnSpc>
              <a:spcBef>
                <a:spcPts val="1000"/>
              </a:spcBef>
              <a:buClr>
                <a:schemeClr val="bg2">
                  <a:lumMod val="40000"/>
                  <a:lumOff val="60000"/>
                </a:schemeClr>
              </a:buClr>
              <a:buSzPct val="80000"/>
              <a:buFont typeface="Wingdings 3" charset="2"/>
              <a:buChar char=""/>
            </a:pPr>
            <a:r>
              <a:rPr lang="en-US" sz="1600" dirty="0">
                <a:solidFill>
                  <a:srgbClr val="FFFFFF"/>
                </a:solidFill>
                <a:effectLst/>
                <a:latin typeface="+mj-lt"/>
                <a:ea typeface="+mj-ea"/>
                <a:cs typeface="+mj-cs"/>
              </a:rPr>
              <a:t>In 2019 celebrated the fiftieth anniversary of the relationship and a weeklong series of events including a reciprocal visit</a:t>
            </a:r>
          </a:p>
          <a:p>
            <a:pPr marL="342900" indent="-342900">
              <a:lnSpc>
                <a:spcPct val="90000"/>
              </a:lnSpc>
              <a:spcBef>
                <a:spcPts val="1000"/>
              </a:spcBef>
              <a:buClr>
                <a:schemeClr val="bg2">
                  <a:lumMod val="40000"/>
                  <a:lumOff val="60000"/>
                </a:schemeClr>
              </a:buClr>
              <a:buSzPct val="80000"/>
              <a:buFont typeface="Wingdings 3" charset="2"/>
              <a:buChar char=""/>
            </a:pPr>
            <a:r>
              <a:rPr lang="en-US" sz="1600" dirty="0">
                <a:solidFill>
                  <a:srgbClr val="FFFFFF"/>
                </a:solidFill>
                <a:effectLst/>
                <a:latin typeface="+mj-lt"/>
                <a:ea typeface="+mj-ea"/>
                <a:cs typeface="+mj-cs"/>
              </a:rPr>
              <a:t>Plans to approach the City of Brockville with a view to establishing a sister city relationship</a:t>
            </a:r>
          </a:p>
        </p:txBody>
      </p:sp>
      <p:pic>
        <p:nvPicPr>
          <p:cNvPr id="2" name="Picture 1">
            <a:extLst>
              <a:ext uri="{FF2B5EF4-FFF2-40B4-BE49-F238E27FC236}">
                <a16:creationId xmlns:a16="http://schemas.microsoft.com/office/drawing/2014/main" id="{9D8156E5-360F-4CD8-89E0-4485FECF60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88478" y="1447799"/>
            <a:ext cx="6015792" cy="4572001"/>
          </a:xfrm>
          <a:prstGeom prst="rect">
            <a:avLst/>
          </a:prstGeom>
          <a:effectLst/>
        </p:spPr>
      </p:pic>
    </p:spTree>
    <p:extLst>
      <p:ext uri="{BB962C8B-B14F-4D97-AF65-F5344CB8AC3E}">
        <p14:creationId xmlns:p14="http://schemas.microsoft.com/office/powerpoint/2010/main" val="2606077078"/>
      </p:ext>
    </p:extLst>
  </p:cSld>
  <p:clrMapOvr>
    <a:overrideClrMapping bg1="lt1" tx1="dk1" bg2="lt2" tx2="dk2" accent1="accent1" accent2="accent2" accent3="accent3" accent4="accent4" accent5="accent5" accent6="accent6" hlink="hlink" folHlink="folHlink"/>
  </p:clrMapOvr>
  <p:transition spd="slow">
    <p:push dir="u"/>
    <p:sndAc>
      <p:stSnd>
        <p:snd r:embed="rId3"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a:p>
        </p:txBody>
      </p:sp>
      <p:pic>
        <p:nvPicPr>
          <p:cNvPr id="4" name="Picture 3" descr="BOTTLED SUNSHINE'">
            <a:extLst>
              <a:ext uri="{FF2B5EF4-FFF2-40B4-BE49-F238E27FC236}">
                <a16:creationId xmlns:a16="http://schemas.microsoft.com/office/drawing/2014/main" id="{40387D62-055A-3EA4-487E-5FB07689DB6E}"/>
              </a:ext>
            </a:extLst>
          </p:cNvPr>
          <p:cNvPicPr>
            <a:picLocks noChangeAspect="1"/>
          </p:cNvPicPr>
          <p:nvPr/>
        </p:nvPicPr>
        <p:blipFill>
          <a:blip r:embed="rId7"/>
          <a:stretch>
            <a:fillRect/>
          </a:stretch>
        </p:blipFill>
        <p:spPr>
          <a:xfrm>
            <a:off x="6093992" y="1475265"/>
            <a:ext cx="5449889" cy="3907467"/>
          </a:xfrm>
          <a:prstGeom prst="rect">
            <a:avLst/>
          </a:prstGeom>
          <a:effectLst/>
        </p:spPr>
      </p:pic>
      <p:sp>
        <p:nvSpPr>
          <p:cNvPr id="27" name="Rectangle 2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extBox 1">
            <a:extLst>
              <a:ext uri="{FF2B5EF4-FFF2-40B4-BE49-F238E27FC236}">
                <a16:creationId xmlns:a16="http://schemas.microsoft.com/office/drawing/2014/main" id="{8BF87CC4-D5AF-E0E2-379C-3BA0F746ACB8}"/>
              </a:ext>
            </a:extLst>
          </p:cNvPr>
          <p:cNvSpPr txBox="1"/>
          <p:nvPr/>
        </p:nvSpPr>
        <p:spPr>
          <a:xfrm>
            <a:off x="648119" y="1472381"/>
            <a:ext cx="4558680"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90000"/>
              </a:lnSpc>
              <a:spcBef>
                <a:spcPts val="1000"/>
              </a:spcBef>
              <a:buClr>
                <a:schemeClr val="bg2">
                  <a:lumMod val="40000"/>
                  <a:lumOff val="60000"/>
                </a:schemeClr>
              </a:buClr>
              <a:buSzPct val="80000"/>
              <a:buFont typeface="Wingdings 3" charset="2"/>
              <a:buChar char=""/>
            </a:pPr>
            <a:r>
              <a:rPr lang="en-US" dirty="0">
                <a:solidFill>
                  <a:srgbClr val="EBEBEB"/>
                </a:solidFill>
                <a:latin typeface="+mj-lt"/>
                <a:ea typeface="+mj-ea"/>
                <a:cs typeface="+mj-cs"/>
              </a:rPr>
              <a:t>This is a story of:</a:t>
            </a:r>
          </a:p>
          <a:p>
            <a:pPr>
              <a:lnSpc>
                <a:spcPct val="90000"/>
              </a:lnSpc>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dirty="0">
                <a:solidFill>
                  <a:srgbClr val="EBEBEB"/>
                </a:solidFill>
                <a:latin typeface="+mj-lt"/>
                <a:ea typeface="+mj-ea"/>
                <a:cs typeface="+mj-cs"/>
              </a:rPr>
              <a:t>Two generations of a high achieving family</a:t>
            </a:r>
          </a:p>
          <a:p>
            <a:pPr marL="457200" indent="-457200">
              <a:lnSpc>
                <a:spcPct val="90000"/>
              </a:lnSpc>
              <a:spcBef>
                <a:spcPts val="1000"/>
              </a:spcBef>
              <a:buClr>
                <a:schemeClr val="bg2">
                  <a:lumMod val="40000"/>
                  <a:lumOff val="60000"/>
                </a:schemeClr>
              </a:buClr>
              <a:buSzPct val="80000"/>
              <a:buFont typeface="Wingdings 3" charset="2"/>
              <a:buChar char=""/>
            </a:pPr>
            <a:r>
              <a:rPr lang="en-US" dirty="0">
                <a:solidFill>
                  <a:srgbClr val="EBEBEB"/>
                </a:solidFill>
                <a:latin typeface="+mj-lt"/>
                <a:ea typeface="+mj-ea"/>
                <a:cs typeface="+mj-cs"/>
              </a:rPr>
              <a:t>Two visionary brothers </a:t>
            </a:r>
          </a:p>
          <a:p>
            <a:pPr marL="457200" indent="-457200">
              <a:lnSpc>
                <a:spcPct val="90000"/>
              </a:lnSpc>
              <a:spcBef>
                <a:spcPts val="1000"/>
              </a:spcBef>
              <a:buClr>
                <a:schemeClr val="bg2">
                  <a:lumMod val="40000"/>
                  <a:lumOff val="60000"/>
                </a:schemeClr>
              </a:buClr>
              <a:buSzPct val="80000"/>
              <a:buFont typeface="Wingdings 3" charset="2"/>
              <a:buChar char=""/>
            </a:pPr>
            <a:r>
              <a:rPr lang="en-US" dirty="0">
                <a:solidFill>
                  <a:srgbClr val="EBEBEB"/>
                </a:solidFill>
                <a:latin typeface="+mj-lt"/>
                <a:ea typeface="+mj-ea"/>
                <a:cs typeface="+mj-cs"/>
              </a:rPr>
              <a:t>Two irrigation developments in two different continents </a:t>
            </a:r>
          </a:p>
          <a:p>
            <a:pPr marL="457200" indent="-457200">
              <a:lnSpc>
                <a:spcPct val="90000"/>
              </a:lnSpc>
              <a:spcBef>
                <a:spcPts val="1000"/>
              </a:spcBef>
              <a:buClr>
                <a:schemeClr val="bg2">
                  <a:lumMod val="40000"/>
                  <a:lumOff val="60000"/>
                </a:schemeClr>
              </a:buClr>
              <a:buSzPct val="80000"/>
              <a:buFont typeface="Wingdings 3" charset="2"/>
              <a:buChar char=""/>
            </a:pPr>
            <a:r>
              <a:rPr lang="en-US" dirty="0">
                <a:solidFill>
                  <a:srgbClr val="EBEBEB"/>
                </a:solidFill>
                <a:latin typeface="+mj-lt"/>
                <a:ea typeface="+mj-ea"/>
                <a:cs typeface="+mj-cs"/>
              </a:rPr>
              <a:t>Two grand avenues in two sister cities </a:t>
            </a:r>
          </a:p>
          <a:p>
            <a:pPr>
              <a:lnSpc>
                <a:spcPct val="90000"/>
              </a:lnSpc>
              <a:spcBef>
                <a:spcPts val="1000"/>
              </a:spcBef>
              <a:buClr>
                <a:schemeClr val="bg2">
                  <a:lumMod val="40000"/>
                  <a:lumOff val="60000"/>
                </a:schemeClr>
              </a:buClr>
              <a:buSzPct val="80000"/>
            </a:pPr>
            <a:endParaRPr lang="en-US" dirty="0">
              <a:solidFill>
                <a:srgbClr val="EBEBEB"/>
              </a:solidFill>
              <a:latin typeface="+mj-lt"/>
              <a:ea typeface="+mj-ea"/>
              <a:cs typeface="+mj-cs"/>
            </a:endParaRPr>
          </a:p>
          <a:p>
            <a:pPr>
              <a:lnSpc>
                <a:spcPct val="90000"/>
              </a:lnSpc>
              <a:spcBef>
                <a:spcPts val="1000"/>
              </a:spcBef>
              <a:buClr>
                <a:schemeClr val="bg2">
                  <a:lumMod val="40000"/>
                  <a:lumOff val="60000"/>
                </a:schemeClr>
              </a:buClr>
              <a:buSzPct val="80000"/>
            </a:pPr>
            <a:r>
              <a:rPr lang="en-US" dirty="0">
                <a:solidFill>
                  <a:srgbClr val="EBEBEB"/>
                </a:solidFill>
                <a:latin typeface="+mj-lt"/>
                <a:ea typeface="+mj-ea"/>
                <a:cs typeface="+mj-cs"/>
              </a:rPr>
              <a:t>This is the Chaffey story</a:t>
            </a:r>
          </a:p>
          <a:p>
            <a:pPr>
              <a:lnSpc>
                <a:spcPct val="90000"/>
              </a:lnSpc>
              <a:spcBef>
                <a:spcPts val="1000"/>
              </a:spcBef>
              <a:buClr>
                <a:schemeClr val="bg2">
                  <a:lumMod val="40000"/>
                  <a:lumOff val="60000"/>
                </a:schemeClr>
              </a:buClr>
              <a:buSzPct val="80000"/>
            </a:pPr>
            <a:r>
              <a:rPr lang="en-US" dirty="0">
                <a:solidFill>
                  <a:srgbClr val="EBEBEB"/>
                </a:solidFill>
                <a:latin typeface="+mj-lt"/>
                <a:ea typeface="+mj-ea"/>
                <a:cs typeface="+mj-cs"/>
              </a:rPr>
              <a:t>That became …..</a:t>
            </a:r>
          </a:p>
          <a:p>
            <a:pPr algn="ctr">
              <a:lnSpc>
                <a:spcPct val="90000"/>
              </a:lnSpc>
              <a:spcBef>
                <a:spcPts val="1000"/>
              </a:spcBef>
              <a:buClr>
                <a:schemeClr val="bg2">
                  <a:lumMod val="40000"/>
                  <a:lumOff val="60000"/>
                </a:schemeClr>
              </a:buClr>
              <a:buSzPct val="80000"/>
            </a:pPr>
            <a:r>
              <a:rPr lang="en-US" sz="2800" b="1" dirty="0">
                <a:solidFill>
                  <a:srgbClr val="EBEBEB"/>
                </a:solidFill>
                <a:latin typeface="+mj-lt"/>
                <a:ea typeface="+mj-ea"/>
                <a:cs typeface="+mj-cs"/>
              </a:rPr>
              <a:t>    Two Sister Cities </a:t>
            </a:r>
          </a:p>
        </p:txBody>
      </p:sp>
    </p:spTree>
    <p:extLst>
      <p:ext uri="{BB962C8B-B14F-4D97-AF65-F5344CB8AC3E}">
        <p14:creationId xmlns:p14="http://schemas.microsoft.com/office/powerpoint/2010/main" val="3701728289"/>
      </p:ext>
    </p:extLst>
  </p:cSld>
  <p:clrMapOvr>
    <a:overrideClrMapping bg1="lt1" tx1="dk1" bg2="lt2" tx2="dk2" accent1="accent1" accent2="accent2" accent3="accent3" accent4="accent4" accent5="accent5" accent6="accent6" hlink="hlink" folHlink="folHlink"/>
  </p:clrMapOvr>
  <p:transition spd="slow">
    <p:push dir="u"/>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2CF15B-B62D-425C-826D-EDECC5BA3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299DF8-AE9C-4FAD-9FFA-8EF6DD8EC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988BDCF-FA66-4854-A037-4AC6C70E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2DD064-FF69-00DA-E96C-8F34EE76EF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466" y="643466"/>
            <a:ext cx="3900542" cy="5572206"/>
          </a:xfrm>
          <a:prstGeom prst="rect">
            <a:avLst/>
          </a:prstGeom>
        </p:spPr>
      </p:pic>
      <p:sp>
        <p:nvSpPr>
          <p:cNvPr id="16" name="Rectangle 15">
            <a:extLst>
              <a:ext uri="{FF2B5EF4-FFF2-40B4-BE49-F238E27FC236}">
                <a16:creationId xmlns:a16="http://schemas.microsoft.com/office/drawing/2014/main" id="{F54F5317-715A-4856-908F-8B232EB6D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Content Placeholder 6">
            <a:extLst>
              <a:ext uri="{FF2B5EF4-FFF2-40B4-BE49-F238E27FC236}">
                <a16:creationId xmlns:a16="http://schemas.microsoft.com/office/drawing/2014/main" id="{BCEA81C6-BDC4-BFD2-9C6C-829F540F79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62465" y="1913925"/>
            <a:ext cx="5713838" cy="3030149"/>
          </a:xfrm>
          <a:prstGeom prst="rect">
            <a:avLst/>
          </a:prstGeom>
        </p:spPr>
      </p:pic>
    </p:spTree>
    <p:extLst>
      <p:ext uri="{BB962C8B-B14F-4D97-AF65-F5344CB8AC3E}">
        <p14:creationId xmlns:p14="http://schemas.microsoft.com/office/powerpoint/2010/main" val="1583219944"/>
      </p:ext>
    </p:extLst>
  </p:cSld>
  <p:clrMapOvr>
    <a:masterClrMapping/>
  </p:clrMapOvr>
  <p:transition spd="slow">
    <p:push dir="u"/>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FAEC-9C0A-4722-A82E-265FC2075F65}"/>
              </a:ext>
            </a:extLst>
          </p:cNvPr>
          <p:cNvSpPr>
            <a:spLocks noGrp="1"/>
          </p:cNvSpPr>
          <p:nvPr>
            <p:ph type="title"/>
          </p:nvPr>
        </p:nvSpPr>
        <p:spPr>
          <a:xfrm>
            <a:off x="381755" y="372302"/>
            <a:ext cx="9404723" cy="1400530"/>
          </a:xfrm>
        </p:spPr>
        <p:txBody>
          <a:bodyPr/>
          <a:lstStyle/>
          <a:p>
            <a:r>
              <a:rPr lang="en-US" dirty="0"/>
              <a:t>50 years to celebratory visits…</a:t>
            </a:r>
            <a:endParaRPr lang="en-AU" dirty="0"/>
          </a:p>
        </p:txBody>
      </p:sp>
      <p:sp>
        <p:nvSpPr>
          <p:cNvPr id="3" name="Text Placeholder 2">
            <a:extLst>
              <a:ext uri="{FF2B5EF4-FFF2-40B4-BE49-F238E27FC236}">
                <a16:creationId xmlns:a16="http://schemas.microsoft.com/office/drawing/2014/main" id="{E8F211F0-1F92-4851-942A-C96379E0A758}"/>
              </a:ext>
            </a:extLst>
          </p:cNvPr>
          <p:cNvSpPr>
            <a:spLocks noGrp="1"/>
          </p:cNvSpPr>
          <p:nvPr>
            <p:ph type="body" idx="1"/>
          </p:nvPr>
        </p:nvSpPr>
        <p:spPr>
          <a:xfrm>
            <a:off x="382859" y="1116154"/>
            <a:ext cx="4396338" cy="576262"/>
          </a:xfrm>
        </p:spPr>
        <p:txBody>
          <a:bodyPr/>
          <a:lstStyle/>
          <a:p>
            <a:r>
              <a:rPr lang="en-US" dirty="0"/>
              <a:t>Mildura Day 31 May </a:t>
            </a:r>
            <a:endParaRPr lang="en-AU" dirty="0"/>
          </a:p>
        </p:txBody>
      </p:sp>
      <p:pic>
        <p:nvPicPr>
          <p:cNvPr id="7" name="Content Placeholder 6">
            <a:extLst>
              <a:ext uri="{FF2B5EF4-FFF2-40B4-BE49-F238E27FC236}">
                <a16:creationId xmlns:a16="http://schemas.microsoft.com/office/drawing/2014/main" id="{6EB3B4AF-3846-4F0B-B89F-D37D7BA84FE2}"/>
              </a:ext>
            </a:extLst>
          </p:cNvPr>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476165" y="1853248"/>
            <a:ext cx="4779467" cy="3171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Placeholder 4">
            <a:extLst>
              <a:ext uri="{FF2B5EF4-FFF2-40B4-BE49-F238E27FC236}">
                <a16:creationId xmlns:a16="http://schemas.microsoft.com/office/drawing/2014/main" id="{2BAD38CA-D9EE-46BD-90D1-98D03AD23FE2}"/>
              </a:ext>
            </a:extLst>
          </p:cNvPr>
          <p:cNvSpPr>
            <a:spLocks noGrp="1"/>
          </p:cNvSpPr>
          <p:nvPr>
            <p:ph type="body" sz="quarter" idx="3"/>
          </p:nvPr>
        </p:nvSpPr>
        <p:spPr>
          <a:xfrm>
            <a:off x="5689934" y="1116154"/>
            <a:ext cx="6120311" cy="579310"/>
          </a:xfrm>
        </p:spPr>
        <p:txBody>
          <a:bodyPr/>
          <a:lstStyle/>
          <a:p>
            <a:r>
              <a:rPr lang="en-US" dirty="0"/>
              <a:t>Upland Sister City Agreement 20 Oct ‘69</a:t>
            </a:r>
            <a:endParaRPr lang="en-AU" dirty="0"/>
          </a:p>
        </p:txBody>
      </p:sp>
      <p:pic>
        <p:nvPicPr>
          <p:cNvPr id="8" name="Content Placeholder 7">
            <a:extLst>
              <a:ext uri="{FF2B5EF4-FFF2-40B4-BE49-F238E27FC236}">
                <a16:creationId xmlns:a16="http://schemas.microsoft.com/office/drawing/2014/main" id="{B62D7669-0533-4291-869B-06A2C1733BE5}"/>
              </a:ext>
            </a:extLst>
          </p:cNvPr>
          <p:cNvPicPr>
            <a:picLocks noGrp="1" noChangeAspect="1"/>
          </p:cNvPicPr>
          <p:nvPr>
            <p:ph sz="quarter" idx="4"/>
          </p:nvPr>
        </p:nvPicPr>
        <p:blipFill>
          <a:blip r:embed="rId5"/>
          <a:stretch>
            <a:fillRect/>
          </a:stretch>
        </p:blipFill>
        <p:spPr>
          <a:xfrm>
            <a:off x="5828705" y="1853248"/>
            <a:ext cx="5308181" cy="3171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0F47A51E-9955-407F-9F96-4C53FBD52F72}"/>
              </a:ext>
            </a:extLst>
          </p:cNvPr>
          <p:cNvSpPr txBox="1"/>
          <p:nvPr/>
        </p:nvSpPr>
        <p:spPr>
          <a:xfrm>
            <a:off x="382859" y="5440680"/>
            <a:ext cx="10891693" cy="923330"/>
          </a:xfrm>
          <a:prstGeom prst="rect">
            <a:avLst/>
          </a:prstGeom>
          <a:noFill/>
        </p:spPr>
        <p:txBody>
          <a:bodyPr wrap="square" rtlCol="0">
            <a:spAutoFit/>
          </a:bodyPr>
          <a:lstStyle/>
          <a:p>
            <a:r>
              <a:rPr lang="en-US" dirty="0"/>
              <a:t>So much to celebrate, we produced a 100 page book on our history, our celebrations, our exchanges and shared a few recipes. We launched time book simultaneously using Zoom – with books being shipped to Upland and unveiled at the launch. It was self-funded.</a:t>
            </a:r>
            <a:endParaRPr lang="en-AU" dirty="0"/>
          </a:p>
        </p:txBody>
      </p:sp>
    </p:spTree>
    <p:extLst>
      <p:ext uri="{BB962C8B-B14F-4D97-AF65-F5344CB8AC3E}">
        <p14:creationId xmlns:p14="http://schemas.microsoft.com/office/powerpoint/2010/main" val="4280525286"/>
      </p:ext>
    </p:extLst>
  </p:cSld>
  <p:clrMapOvr>
    <a:masterClrMapping/>
  </p:clrMapOvr>
  <p:transition spd="slow">
    <p:push dir="u"/>
    <p:sndAc>
      <p:stSnd>
        <p:snd r:embed="rId3"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AU"/>
          </a:p>
        </p:txBody>
      </p:sp>
      <p:sp>
        <p:nvSpPr>
          <p:cNvPr id="3" name="TextBox 2">
            <a:extLst>
              <a:ext uri="{FF2B5EF4-FFF2-40B4-BE49-F238E27FC236}">
                <a16:creationId xmlns:a16="http://schemas.microsoft.com/office/drawing/2014/main" id="{3ECF4896-3970-7D29-13B2-498EB4618182}"/>
              </a:ext>
            </a:extLst>
          </p:cNvPr>
          <p:cNvSpPr txBox="1"/>
          <p:nvPr/>
        </p:nvSpPr>
        <p:spPr>
          <a:xfrm>
            <a:off x="331304" y="2371830"/>
            <a:ext cx="11449879" cy="3876570"/>
          </a:xfrm>
          <a:prstGeom prst="rect">
            <a:avLst/>
          </a:prstGeom>
        </p:spPr>
        <p:txBody>
          <a:bodyPr vert="horz" lIns="91440" tIns="45720" rIns="91440" bIns="45720" rtlCol="0" anchor="t">
            <a:normAutofit/>
          </a:bodyPr>
          <a:lstStyle/>
          <a:p>
            <a:pPr marL="179705">
              <a:lnSpc>
                <a:spcPct val="90000"/>
              </a:lnSpc>
              <a:spcBef>
                <a:spcPts val="1000"/>
              </a:spcBef>
              <a:buClr>
                <a:schemeClr val="bg2">
                  <a:lumMod val="40000"/>
                  <a:lumOff val="60000"/>
                </a:schemeClr>
              </a:buClr>
              <a:buSzPct val="80000"/>
              <a:buFont typeface="Wingdings 3" charset="2"/>
              <a:buChar char=""/>
            </a:pPr>
            <a:endParaRPr lang="en-US" sz="1100" dirty="0">
              <a:effectLst/>
              <a:latin typeface="+mj-lt"/>
              <a:ea typeface="+mj-ea"/>
              <a:cs typeface="+mj-cs"/>
            </a:endParaRPr>
          </a:p>
        </p:txBody>
      </p:sp>
      <p:sp>
        <p:nvSpPr>
          <p:cNvPr id="2" name="TextBox 1">
            <a:extLst>
              <a:ext uri="{FF2B5EF4-FFF2-40B4-BE49-F238E27FC236}">
                <a16:creationId xmlns:a16="http://schemas.microsoft.com/office/drawing/2014/main" id="{F67F3BFE-3A88-4655-8DA8-CA1F556F2F2A}"/>
              </a:ext>
            </a:extLst>
          </p:cNvPr>
          <p:cNvSpPr txBox="1"/>
          <p:nvPr/>
        </p:nvSpPr>
        <p:spPr>
          <a:xfrm>
            <a:off x="2469255" y="270942"/>
            <a:ext cx="6633490" cy="709267"/>
          </a:xfrm>
          <a:prstGeom prst="rect">
            <a:avLst/>
          </a:prstGeom>
          <a:noFill/>
        </p:spPr>
        <p:txBody>
          <a:bodyPr wrap="square" rtlCol="0">
            <a:spAutoFit/>
          </a:bodyPr>
          <a:lstStyle/>
          <a:p>
            <a:r>
              <a:rPr lang="en-US" sz="4000" dirty="0">
                <a:solidFill>
                  <a:schemeClr val="bg1"/>
                </a:solidFill>
              </a:rPr>
              <a:t>Extended tour of Australia </a:t>
            </a:r>
            <a:endParaRPr lang="en-AU" sz="4000" dirty="0">
              <a:solidFill>
                <a:schemeClr val="bg1"/>
              </a:solidFill>
            </a:endParaRPr>
          </a:p>
        </p:txBody>
      </p:sp>
      <p:sp>
        <p:nvSpPr>
          <p:cNvPr id="15" name="TextBox 14">
            <a:extLst>
              <a:ext uri="{FF2B5EF4-FFF2-40B4-BE49-F238E27FC236}">
                <a16:creationId xmlns:a16="http://schemas.microsoft.com/office/drawing/2014/main" id="{10C31824-8A7C-4D43-8F0A-6E81EFD0FD59}"/>
              </a:ext>
            </a:extLst>
          </p:cNvPr>
          <p:cNvSpPr txBox="1"/>
          <p:nvPr/>
        </p:nvSpPr>
        <p:spPr>
          <a:xfrm>
            <a:off x="858416" y="942805"/>
            <a:ext cx="10114383" cy="584775"/>
          </a:xfrm>
          <a:prstGeom prst="rect">
            <a:avLst/>
          </a:prstGeom>
          <a:noFill/>
        </p:spPr>
        <p:txBody>
          <a:bodyPr wrap="square" rtlCol="0">
            <a:spAutoFit/>
          </a:bodyPr>
          <a:lstStyle/>
          <a:p>
            <a:pPr algn="ctr"/>
            <a:r>
              <a:rPr lang="en-US" sz="3200" dirty="0">
                <a:solidFill>
                  <a:schemeClr val="bg1"/>
                </a:solidFill>
              </a:rPr>
              <a:t>14 guests on a 6 day tour inclusive package</a:t>
            </a:r>
            <a:endParaRPr lang="en-AU" sz="3200" dirty="0">
              <a:solidFill>
                <a:schemeClr val="bg1"/>
              </a:solidFill>
            </a:endParaRPr>
          </a:p>
        </p:txBody>
      </p:sp>
      <p:sp>
        <p:nvSpPr>
          <p:cNvPr id="4" name="TextBox 3">
            <a:extLst>
              <a:ext uri="{FF2B5EF4-FFF2-40B4-BE49-F238E27FC236}">
                <a16:creationId xmlns:a16="http://schemas.microsoft.com/office/drawing/2014/main" id="{02722560-0CFC-4975-9BF6-91CB3758AF4D}"/>
              </a:ext>
            </a:extLst>
          </p:cNvPr>
          <p:cNvSpPr txBox="1"/>
          <p:nvPr/>
        </p:nvSpPr>
        <p:spPr>
          <a:xfrm>
            <a:off x="237743" y="2430682"/>
            <a:ext cx="4052631" cy="3970318"/>
          </a:xfrm>
          <a:prstGeom prst="rect">
            <a:avLst/>
          </a:prstGeom>
          <a:noFill/>
        </p:spPr>
        <p:txBody>
          <a:bodyPr wrap="square" rtlCol="0">
            <a:spAutoFit/>
          </a:bodyPr>
          <a:lstStyle/>
          <a:p>
            <a:r>
              <a:rPr lang="en-US" b="1" dirty="0"/>
              <a:t>2 days Sydney during Vivid</a:t>
            </a:r>
          </a:p>
          <a:p>
            <a:r>
              <a:rPr lang="en-US" dirty="0"/>
              <a:t>- Bridge climb</a:t>
            </a:r>
          </a:p>
          <a:p>
            <a:r>
              <a:rPr lang="en-US" dirty="0"/>
              <a:t>- Dinner harbor cruise</a:t>
            </a:r>
          </a:p>
          <a:p>
            <a:r>
              <a:rPr lang="en-US" b="1" dirty="0"/>
              <a:t>2 days in Cairns/Port  Douglas   </a:t>
            </a:r>
            <a:r>
              <a:rPr lang="en-US" dirty="0"/>
              <a:t>	</a:t>
            </a:r>
          </a:p>
          <a:p>
            <a:r>
              <a:rPr lang="en-US" dirty="0"/>
              <a:t>- Reef cruise, </a:t>
            </a:r>
          </a:p>
          <a:p>
            <a:r>
              <a:rPr lang="en-US" dirty="0"/>
              <a:t>- </a:t>
            </a:r>
            <a:r>
              <a:rPr lang="en-US" dirty="0" err="1"/>
              <a:t>Kuranda</a:t>
            </a:r>
            <a:r>
              <a:rPr lang="en-US" dirty="0"/>
              <a:t>  scenic sky rail</a:t>
            </a:r>
          </a:p>
          <a:p>
            <a:r>
              <a:rPr lang="en-US" b="1" dirty="0"/>
              <a:t>2 days in Melbourne </a:t>
            </a:r>
          </a:p>
          <a:p>
            <a:r>
              <a:rPr lang="en-US" dirty="0"/>
              <a:t>- MCG Football game</a:t>
            </a:r>
          </a:p>
          <a:p>
            <a:r>
              <a:rPr lang="en-US" dirty="0"/>
              <a:t>- Queen Victoria Market</a:t>
            </a:r>
          </a:p>
          <a:p>
            <a:endParaRPr lang="en-US" dirty="0"/>
          </a:p>
          <a:p>
            <a:r>
              <a:rPr lang="en-US" dirty="0"/>
              <a:t>Coordinated by Mildura Sister City members and accompanied by the President and his wife joined by other members at times</a:t>
            </a:r>
            <a:endParaRPr lang="en-AU" dirty="0"/>
          </a:p>
        </p:txBody>
      </p:sp>
      <p:pic>
        <p:nvPicPr>
          <p:cNvPr id="5" name="Picture 4">
            <a:extLst>
              <a:ext uri="{FF2B5EF4-FFF2-40B4-BE49-F238E27FC236}">
                <a16:creationId xmlns:a16="http://schemas.microsoft.com/office/drawing/2014/main" id="{C5F3F2AC-F2AF-44DB-839C-8EC2BFD9FA83}"/>
              </a:ext>
            </a:extLst>
          </p:cNvPr>
          <p:cNvPicPr>
            <a:picLocks noChangeAspect="1"/>
          </p:cNvPicPr>
          <p:nvPr/>
        </p:nvPicPr>
        <p:blipFill>
          <a:blip r:embed="rId7"/>
          <a:stretch>
            <a:fillRect/>
          </a:stretch>
        </p:blipFill>
        <p:spPr>
          <a:xfrm>
            <a:off x="4595507" y="2551394"/>
            <a:ext cx="2035199" cy="3876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5EC6925-7A5E-4994-92E0-A40AC37B9133}"/>
              </a:ext>
            </a:extLst>
          </p:cNvPr>
          <p:cNvPicPr>
            <a:picLocks noChangeAspect="1"/>
          </p:cNvPicPr>
          <p:nvPr/>
        </p:nvPicPr>
        <p:blipFill>
          <a:blip r:embed="rId8"/>
          <a:stretch>
            <a:fillRect/>
          </a:stretch>
        </p:blipFill>
        <p:spPr>
          <a:xfrm>
            <a:off x="6932645" y="2337254"/>
            <a:ext cx="4294459" cy="1666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4F190CF-0AF9-400F-B777-8033538E6DD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404485" y="5219900"/>
            <a:ext cx="1800225" cy="1181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96C414E1-AAA7-40FE-8BD8-35FF0212E39B}"/>
              </a:ext>
            </a:extLst>
          </p:cNvPr>
          <p:cNvPicPr>
            <a:picLocks noChangeAspect="1"/>
          </p:cNvPicPr>
          <p:nvPr/>
        </p:nvPicPr>
        <p:blipFill>
          <a:blip r:embed="rId10"/>
          <a:stretch>
            <a:fillRect/>
          </a:stretch>
        </p:blipFill>
        <p:spPr>
          <a:xfrm>
            <a:off x="6932209" y="4146556"/>
            <a:ext cx="2301657" cy="2254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18C40C78-1B64-4621-83D7-42BFBF308A3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394960" y="4146556"/>
            <a:ext cx="1809750" cy="931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7919636"/>
      </p:ext>
    </p:extLst>
  </p:cSld>
  <p:clrMapOvr>
    <a:overrideClrMapping bg1="lt1" tx1="dk1" bg2="lt2" tx2="dk2" accent1="accent1" accent2="accent2" accent3="accent3" accent4="accent4" accent5="accent5" accent6="accent6" hlink="hlink" folHlink="folHlink"/>
  </p:clrMapOvr>
  <p:transition spd="slow">
    <p:push dir="u"/>
    <p:sndAc>
      <p:stSnd>
        <p:snd r:embed="rId2"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81AE-513D-05CF-85C4-4861A2112AA3}"/>
              </a:ext>
            </a:extLst>
          </p:cNvPr>
          <p:cNvSpPr>
            <a:spLocks noGrp="1"/>
          </p:cNvSpPr>
          <p:nvPr>
            <p:ph type="ctrTitle"/>
          </p:nvPr>
        </p:nvSpPr>
        <p:spPr>
          <a:xfrm>
            <a:off x="4069080" y="2941362"/>
            <a:ext cx="6914612" cy="2433069"/>
          </a:xfrm>
        </p:spPr>
        <p:txBody>
          <a:bodyPr>
            <a:normAutofit/>
          </a:bodyPr>
          <a:lstStyle/>
          <a:p>
            <a:pPr algn="ctr"/>
            <a:r>
              <a:rPr lang="en-US" dirty="0">
                <a:solidFill>
                  <a:schemeClr val="accent5">
                    <a:lumMod val="60000"/>
                    <a:lumOff val="40000"/>
                  </a:schemeClr>
                </a:solidFill>
                <a:latin typeface="Algerian" panose="04020705040A02060702" pitchFamily="82" charset="0"/>
              </a:rPr>
              <a:t>The Tale of       Two Cities</a:t>
            </a:r>
          </a:p>
        </p:txBody>
      </p:sp>
      <p:sp>
        <p:nvSpPr>
          <p:cNvPr id="3" name="Subtitle 2">
            <a:extLst>
              <a:ext uri="{FF2B5EF4-FFF2-40B4-BE49-F238E27FC236}">
                <a16:creationId xmlns:a16="http://schemas.microsoft.com/office/drawing/2014/main" id="{1B03DE4D-19B7-836C-3599-E55A2ADB03B7}"/>
              </a:ext>
            </a:extLst>
          </p:cNvPr>
          <p:cNvSpPr>
            <a:spLocks noGrp="1"/>
          </p:cNvSpPr>
          <p:nvPr>
            <p:ph type="subTitle" idx="1"/>
          </p:nvPr>
        </p:nvSpPr>
        <p:spPr>
          <a:xfrm>
            <a:off x="5498974" y="5732291"/>
            <a:ext cx="5222326" cy="861420"/>
          </a:xfrm>
        </p:spPr>
        <p:txBody>
          <a:bodyPr>
            <a:normAutofit/>
          </a:bodyPr>
          <a:lstStyle/>
          <a:p>
            <a:r>
              <a:rPr lang="en-US" dirty="0">
                <a:solidFill>
                  <a:schemeClr val="tx2">
                    <a:lumMod val="40000"/>
                    <a:lumOff val="60000"/>
                  </a:schemeClr>
                </a:solidFill>
              </a:rPr>
              <a:t>Presented by Julie </a:t>
            </a:r>
            <a:r>
              <a:rPr lang="en-US" dirty="0" err="1">
                <a:solidFill>
                  <a:schemeClr val="tx2">
                    <a:lumMod val="40000"/>
                    <a:lumOff val="60000"/>
                  </a:schemeClr>
                </a:solidFill>
              </a:rPr>
              <a:t>jewell</a:t>
            </a:r>
            <a:endParaRPr lang="en-US" dirty="0">
              <a:solidFill>
                <a:schemeClr val="tx2">
                  <a:lumMod val="40000"/>
                  <a:lumOff val="60000"/>
                </a:schemeClr>
              </a:solidFill>
            </a:endParaRPr>
          </a:p>
        </p:txBody>
      </p:sp>
      <p:pic>
        <p:nvPicPr>
          <p:cNvPr id="5" name="Picture 4" descr="A person in a suit holding a pipe&#10;&#10;Description automatically generated">
            <a:extLst>
              <a:ext uri="{FF2B5EF4-FFF2-40B4-BE49-F238E27FC236}">
                <a16:creationId xmlns:a16="http://schemas.microsoft.com/office/drawing/2014/main" id="{58349C28-FBBC-555A-1D4B-22C80FF59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701" y="3709641"/>
            <a:ext cx="2439168" cy="2433069"/>
          </a:xfrm>
          <a:prstGeom prst="rect">
            <a:avLst/>
          </a:prstGeom>
          <a:effectLst/>
        </p:spPr>
      </p:pic>
      <p:pic>
        <p:nvPicPr>
          <p:cNvPr id="34" name="Picture 33" descr="A cartoon kangaroo and an eagle&#10;&#10;Description automatically generated">
            <a:extLst>
              <a:ext uri="{FF2B5EF4-FFF2-40B4-BE49-F238E27FC236}">
                <a16:creationId xmlns:a16="http://schemas.microsoft.com/office/drawing/2014/main" id="{4228FF36-AFE7-2891-5C7A-67149D739BB0}"/>
              </a:ext>
            </a:extLst>
          </p:cNvPr>
          <p:cNvPicPr>
            <a:picLocks noChangeAspect="1"/>
          </p:cNvPicPr>
          <p:nvPr/>
        </p:nvPicPr>
        <p:blipFill>
          <a:blip r:embed="rId4"/>
          <a:stretch>
            <a:fillRect/>
          </a:stretch>
        </p:blipFill>
        <p:spPr>
          <a:xfrm>
            <a:off x="-394674" y="-526430"/>
            <a:ext cx="4767126" cy="4767126"/>
          </a:xfrm>
          <a:prstGeom prst="rect">
            <a:avLst/>
          </a:prstGeom>
        </p:spPr>
      </p:pic>
      <p:sp>
        <p:nvSpPr>
          <p:cNvPr id="4" name="TextBox 3">
            <a:extLst>
              <a:ext uri="{FF2B5EF4-FFF2-40B4-BE49-F238E27FC236}">
                <a16:creationId xmlns:a16="http://schemas.microsoft.com/office/drawing/2014/main" id="{DF4F8BC4-E35E-4F3B-A311-F173019ABA8C}"/>
              </a:ext>
            </a:extLst>
          </p:cNvPr>
          <p:cNvSpPr txBox="1"/>
          <p:nvPr/>
        </p:nvSpPr>
        <p:spPr>
          <a:xfrm>
            <a:off x="4540870" y="1053997"/>
            <a:ext cx="5971032" cy="1200329"/>
          </a:xfrm>
          <a:prstGeom prst="rect">
            <a:avLst/>
          </a:prstGeom>
          <a:noFill/>
        </p:spPr>
        <p:txBody>
          <a:bodyPr wrap="square" rtlCol="0">
            <a:spAutoFit/>
          </a:bodyPr>
          <a:lstStyle/>
          <a:p>
            <a:pPr algn="ctr"/>
            <a:r>
              <a:rPr lang="en-US" sz="3600" dirty="0"/>
              <a:t>Thank you for keeping      the Chaffey Trail  alive</a:t>
            </a:r>
          </a:p>
        </p:txBody>
      </p:sp>
    </p:spTree>
    <p:extLst>
      <p:ext uri="{BB962C8B-B14F-4D97-AF65-F5344CB8AC3E}">
        <p14:creationId xmlns:p14="http://schemas.microsoft.com/office/powerpoint/2010/main" val="1204445543"/>
      </p:ext>
    </p:extLst>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0" fill="hold"/>
                                        <p:tgtEl>
                                          <p:spTgt spid="34"/>
                                        </p:tgtEl>
                                        <p:attrNameLst>
                                          <p:attrName>ppt_w</p:attrName>
                                        </p:attrNameLst>
                                      </p:cBhvr>
                                      <p:tavLst>
                                        <p:tav tm="0">
                                          <p:val>
                                            <p:fltVal val="0"/>
                                          </p:val>
                                        </p:tav>
                                        <p:tav tm="100000">
                                          <p:val>
                                            <p:strVal val="#ppt_w"/>
                                          </p:val>
                                        </p:tav>
                                      </p:tavLst>
                                    </p:anim>
                                    <p:anim calcmode="lin" valueType="num">
                                      <p:cBhvr>
                                        <p:cTn id="8" dur="5000" fill="hold"/>
                                        <p:tgtEl>
                                          <p:spTgt spid="34"/>
                                        </p:tgtEl>
                                        <p:attrNameLst>
                                          <p:attrName>ppt_h</p:attrName>
                                        </p:attrNameLst>
                                      </p:cBhvr>
                                      <p:tavLst>
                                        <p:tav tm="0">
                                          <p:val>
                                            <p:fltVal val="0"/>
                                          </p:val>
                                        </p:tav>
                                        <p:tav tm="100000">
                                          <p:val>
                                            <p:strVal val="#ppt_h"/>
                                          </p:val>
                                        </p:tav>
                                      </p:tavLst>
                                    </p:anim>
                                    <p:animEffect transition="in" filter="fade">
                                      <p:cBhvr>
                                        <p:cTn id="9" dur="50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ppt_w</p:attrName>
                                        </p:attrNameLst>
                                      </p:cBhvr>
                                      <p:tavLst>
                                        <p:tav tm="0">
                                          <p:val>
                                            <p:fltVal val="0"/>
                                          </p:val>
                                        </p:tav>
                                        <p:tav tm="100000">
                                          <p:val>
                                            <p:strVal val="#ppt_w"/>
                                          </p:val>
                                        </p:tav>
                                      </p:tavLst>
                                    </p:anim>
                                    <p:anim calcmode="lin" valueType="num">
                                      <p:cBhvr>
                                        <p:cTn id="15" dur="5000" fill="hold"/>
                                        <p:tgtEl>
                                          <p:spTgt spid="5"/>
                                        </p:tgtEl>
                                        <p:attrNameLst>
                                          <p:attrName>ppt_h</p:attrName>
                                        </p:attrNameLst>
                                      </p:cBhvr>
                                      <p:tavLst>
                                        <p:tav tm="0">
                                          <p:val>
                                            <p:fltVal val="0"/>
                                          </p:val>
                                        </p:tav>
                                        <p:tav tm="100000">
                                          <p:val>
                                            <p:strVal val="#ppt_h"/>
                                          </p:val>
                                        </p:tav>
                                      </p:tavLst>
                                    </p:anim>
                                    <p:animEffect transition="in" filter="fade">
                                      <p:cBhvr>
                                        <p:cTn id="16"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australia with black text&#10;&#10;Description automatically generated">
            <a:extLst>
              <a:ext uri="{FF2B5EF4-FFF2-40B4-BE49-F238E27FC236}">
                <a16:creationId xmlns:a16="http://schemas.microsoft.com/office/drawing/2014/main" id="{D20E9CF1-7161-7191-21A1-4AB169E30D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2768" y="2522108"/>
            <a:ext cx="5290224" cy="3772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6" descr="A map of a city&#10;&#10;Description automatically generated">
            <a:extLst>
              <a:ext uri="{FF2B5EF4-FFF2-40B4-BE49-F238E27FC236}">
                <a16:creationId xmlns:a16="http://schemas.microsoft.com/office/drawing/2014/main" id="{81075BE7-7A74-3AF2-6B5D-46812BBED7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468" y="2532527"/>
            <a:ext cx="6157516" cy="3772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a:extLst>
              <a:ext uri="{FF2B5EF4-FFF2-40B4-BE49-F238E27FC236}">
                <a16:creationId xmlns:a16="http://schemas.microsoft.com/office/drawing/2014/main" id="{189F171F-5F26-21C0-3BD7-6735A10ECF89}"/>
              </a:ext>
            </a:extLst>
          </p:cNvPr>
          <p:cNvSpPr/>
          <p:nvPr/>
        </p:nvSpPr>
        <p:spPr>
          <a:xfrm>
            <a:off x="7473142" y="2751511"/>
            <a:ext cx="573579" cy="232757"/>
          </a:xfrm>
          <a:prstGeom prst="ellipse">
            <a:avLst/>
          </a:prstGeom>
          <a:solidFill>
            <a:schemeClr val="bg2">
              <a:lumMod val="60000"/>
              <a:lumOff val="40000"/>
              <a:alpha val="4078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294298D-D36A-F273-32FA-C1BC1D8DAE6D}"/>
              </a:ext>
            </a:extLst>
          </p:cNvPr>
          <p:cNvSpPr/>
          <p:nvPr/>
        </p:nvSpPr>
        <p:spPr>
          <a:xfrm>
            <a:off x="359008" y="4022445"/>
            <a:ext cx="896214" cy="232757"/>
          </a:xfrm>
          <a:prstGeom prst="ellipse">
            <a:avLst/>
          </a:prstGeom>
          <a:solidFill>
            <a:schemeClr val="bg2">
              <a:lumMod val="60000"/>
              <a:lumOff val="40000"/>
              <a:alpha val="4078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84CEF16-988B-A8FA-7F9E-AE5EADE78161}"/>
              </a:ext>
            </a:extLst>
          </p:cNvPr>
          <p:cNvSpPr/>
          <p:nvPr/>
        </p:nvSpPr>
        <p:spPr>
          <a:xfrm>
            <a:off x="3024290" y="3607724"/>
            <a:ext cx="573579" cy="414721"/>
          </a:xfrm>
          <a:prstGeom prst="ellipse">
            <a:avLst/>
          </a:prstGeom>
          <a:solidFill>
            <a:schemeClr val="bg2">
              <a:lumMod val="60000"/>
              <a:lumOff val="40000"/>
              <a:alpha val="4078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31D6A8-A098-FEA6-ABA2-A77C64152B74}"/>
              </a:ext>
            </a:extLst>
          </p:cNvPr>
          <p:cNvSpPr txBox="1"/>
          <p:nvPr/>
        </p:nvSpPr>
        <p:spPr>
          <a:xfrm>
            <a:off x="3050007" y="3713341"/>
            <a:ext cx="755122" cy="215444"/>
          </a:xfrm>
          <a:prstGeom prst="rect">
            <a:avLst/>
          </a:prstGeom>
          <a:noFill/>
        </p:spPr>
        <p:txBody>
          <a:bodyPr wrap="square" rtlCol="0">
            <a:spAutoFit/>
          </a:bodyPr>
          <a:lstStyle/>
          <a:p>
            <a:r>
              <a:rPr lang="en-US" sz="800" b="1" dirty="0">
                <a:solidFill>
                  <a:schemeClr val="bg1"/>
                </a:solidFill>
              </a:rPr>
              <a:t>Upland</a:t>
            </a:r>
            <a:endParaRPr lang="en-US" b="1" dirty="0">
              <a:solidFill>
                <a:schemeClr val="bg1"/>
              </a:solidFill>
            </a:endParaRPr>
          </a:p>
        </p:txBody>
      </p:sp>
      <p:sp>
        <p:nvSpPr>
          <p:cNvPr id="10" name="TextBox 9">
            <a:extLst>
              <a:ext uri="{FF2B5EF4-FFF2-40B4-BE49-F238E27FC236}">
                <a16:creationId xmlns:a16="http://schemas.microsoft.com/office/drawing/2014/main" id="{43BAD6F3-D6C3-631D-80D8-C6A163BA6A5D}"/>
              </a:ext>
            </a:extLst>
          </p:cNvPr>
          <p:cNvSpPr txBox="1"/>
          <p:nvPr/>
        </p:nvSpPr>
        <p:spPr>
          <a:xfrm>
            <a:off x="377187" y="1662322"/>
            <a:ext cx="6100762" cy="646331"/>
          </a:xfrm>
          <a:prstGeom prst="rect">
            <a:avLst/>
          </a:prstGeom>
          <a:noFill/>
        </p:spPr>
        <p:txBody>
          <a:bodyPr wrap="square">
            <a:spAutoFit/>
          </a:bodyPr>
          <a:lstStyle/>
          <a:p>
            <a:r>
              <a:rPr lang="en-GB" sz="1800" dirty="0"/>
              <a:t>Upland, 58kms east of Los Angeles</a:t>
            </a:r>
          </a:p>
          <a:p>
            <a:r>
              <a:rPr lang="en-GB" sz="1800" dirty="0"/>
              <a:t>Approx 80,000 residents</a:t>
            </a:r>
          </a:p>
        </p:txBody>
      </p:sp>
      <p:sp>
        <p:nvSpPr>
          <p:cNvPr id="12" name="TextBox 11">
            <a:extLst>
              <a:ext uri="{FF2B5EF4-FFF2-40B4-BE49-F238E27FC236}">
                <a16:creationId xmlns:a16="http://schemas.microsoft.com/office/drawing/2014/main" id="{5E8F0357-B03E-1C3D-A438-7C42C9843D77}"/>
              </a:ext>
            </a:extLst>
          </p:cNvPr>
          <p:cNvSpPr txBox="1"/>
          <p:nvPr/>
        </p:nvSpPr>
        <p:spPr>
          <a:xfrm>
            <a:off x="260698" y="291457"/>
            <a:ext cx="6100762" cy="707886"/>
          </a:xfrm>
          <a:prstGeom prst="rect">
            <a:avLst/>
          </a:prstGeom>
          <a:noFill/>
        </p:spPr>
        <p:txBody>
          <a:bodyPr wrap="square">
            <a:spAutoFit/>
          </a:bodyPr>
          <a:lstStyle/>
          <a:p>
            <a:r>
              <a:rPr lang="en-GB" sz="4000" dirty="0"/>
              <a:t>Where in the world...</a:t>
            </a:r>
          </a:p>
        </p:txBody>
      </p:sp>
      <p:sp>
        <p:nvSpPr>
          <p:cNvPr id="16" name="TextBox 15">
            <a:extLst>
              <a:ext uri="{FF2B5EF4-FFF2-40B4-BE49-F238E27FC236}">
                <a16:creationId xmlns:a16="http://schemas.microsoft.com/office/drawing/2014/main" id="{8FB840FE-1C35-8D7E-2602-DAC3D8586BA2}"/>
              </a:ext>
            </a:extLst>
          </p:cNvPr>
          <p:cNvSpPr txBox="1"/>
          <p:nvPr/>
        </p:nvSpPr>
        <p:spPr>
          <a:xfrm>
            <a:off x="6477949" y="1662321"/>
            <a:ext cx="6100762" cy="646331"/>
          </a:xfrm>
          <a:prstGeom prst="rect">
            <a:avLst/>
          </a:prstGeom>
          <a:noFill/>
        </p:spPr>
        <p:txBody>
          <a:bodyPr wrap="square">
            <a:spAutoFit/>
          </a:bodyPr>
          <a:lstStyle/>
          <a:p>
            <a:r>
              <a:rPr lang="en-GB" dirty="0"/>
              <a:t>Mildura, 540kms NW of Melbourne</a:t>
            </a:r>
          </a:p>
          <a:p>
            <a:r>
              <a:rPr lang="en-GB" dirty="0"/>
              <a:t>Approx 65,000 residents</a:t>
            </a:r>
          </a:p>
        </p:txBody>
      </p:sp>
    </p:spTree>
    <p:extLst>
      <p:ext uri="{BB962C8B-B14F-4D97-AF65-F5344CB8AC3E}">
        <p14:creationId xmlns:p14="http://schemas.microsoft.com/office/powerpoint/2010/main" val="1916464621"/>
      </p:ext>
    </p:extLst>
  </p:cSld>
  <p:clrMapOvr>
    <a:masterClrMapping/>
  </p:clrMapOvr>
  <p:transition spd="slow">
    <p:push dir="u"/>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90EFB28-E290-E5C9-4D65-70A0C26DAE34}"/>
              </a:ext>
            </a:extLst>
          </p:cNvPr>
          <p:cNvSpPr>
            <a:spLocks noGrp="1"/>
          </p:cNvSpPr>
          <p:nvPr>
            <p:ph type="title"/>
          </p:nvPr>
        </p:nvSpPr>
        <p:spPr>
          <a:xfrm>
            <a:off x="650668" y="629266"/>
            <a:ext cx="6249784" cy="1641986"/>
          </a:xfrm>
        </p:spPr>
        <p:txBody>
          <a:bodyPr vert="horz" lIns="91440" tIns="45720" rIns="91440" bIns="45720" rtlCol="0" anchor="t">
            <a:normAutofit/>
          </a:bodyPr>
          <a:lstStyle/>
          <a:p>
            <a:pPr>
              <a:lnSpc>
                <a:spcPct val="90000"/>
              </a:lnSpc>
            </a:pPr>
            <a:r>
              <a:rPr lang="en-US" sz="2900" dirty="0"/>
              <a:t>How it all began....</a:t>
            </a:r>
            <a:br>
              <a:rPr lang="en-US" sz="2900" dirty="0"/>
            </a:br>
            <a:r>
              <a:rPr lang="en-US" sz="2900" dirty="0"/>
              <a:t>    the link of Upland and Mildura</a:t>
            </a:r>
            <a:br>
              <a:rPr lang="en-US" sz="2900" dirty="0"/>
            </a:br>
            <a:endParaRPr lang="en-US" sz="2900" dirty="0"/>
          </a:p>
        </p:txBody>
      </p:sp>
      <p:pic>
        <p:nvPicPr>
          <p:cNvPr id="5" name="Picture 4">
            <a:extLst>
              <a:ext uri="{FF2B5EF4-FFF2-40B4-BE49-F238E27FC236}">
                <a16:creationId xmlns:a16="http://schemas.microsoft.com/office/drawing/2014/main" id="{5E824287-D4DD-4E32-87B0-EE0B470D8F5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1"/>
          <a:stretch/>
        </p:blipFill>
        <p:spPr>
          <a:xfrm>
            <a:off x="7548152" y="10"/>
            <a:ext cx="4646658" cy="6857990"/>
          </a:xfrm>
          <a:prstGeom prst="rect">
            <a:avLst/>
          </a:prstGeom>
        </p:spPr>
      </p:pic>
      <p:sp>
        <p:nvSpPr>
          <p:cNvPr id="22" name="Rectangle 21">
            <a:extLst>
              <a:ext uri="{FF2B5EF4-FFF2-40B4-BE49-F238E27FC236}">
                <a16:creationId xmlns:a16="http://schemas.microsoft.com/office/drawing/2014/main" id="{4554089D-779D-46F6-81CB-EA9C1269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Content Placeholder 3">
            <a:extLst>
              <a:ext uri="{FF2B5EF4-FFF2-40B4-BE49-F238E27FC236}">
                <a16:creationId xmlns:a16="http://schemas.microsoft.com/office/drawing/2014/main" id="{5964D5B1-954F-DAD3-225B-72223E93BD18}"/>
              </a:ext>
            </a:extLst>
          </p:cNvPr>
          <p:cNvSpPr>
            <a:spLocks noGrp="1"/>
          </p:cNvSpPr>
          <p:nvPr>
            <p:ph sz="half" idx="2"/>
          </p:nvPr>
        </p:nvSpPr>
        <p:spPr>
          <a:xfrm>
            <a:off x="650668" y="2286001"/>
            <a:ext cx="6249784" cy="3809999"/>
          </a:xfrm>
        </p:spPr>
        <p:txBody>
          <a:bodyPr vert="horz" lIns="91440" tIns="45720" rIns="91440" bIns="45720" rtlCol="0">
            <a:normAutofit/>
          </a:bodyPr>
          <a:lstStyle/>
          <a:p>
            <a:pPr>
              <a:lnSpc>
                <a:spcPct val="90000"/>
              </a:lnSpc>
            </a:pPr>
            <a:r>
              <a:rPr lang="en-US" sz="1600" dirty="0"/>
              <a:t>1884 Victoria held a Royal Commission posing the question as to ‘How do we open the Mallee (north-west Victoria)? </a:t>
            </a:r>
          </a:p>
          <a:p>
            <a:pPr>
              <a:lnSpc>
                <a:spcPct val="90000"/>
              </a:lnSpc>
            </a:pPr>
            <a:r>
              <a:rPr lang="en-US" sz="1600" dirty="0"/>
              <a:t>A deputation  followed in 1885 resulted in Alfred Deakin, the then Victorian Water Minister, travelling to American  to investigate how America opened the wild west</a:t>
            </a:r>
          </a:p>
          <a:p>
            <a:pPr>
              <a:lnSpc>
                <a:spcPct val="90000"/>
              </a:lnSpc>
            </a:pPr>
            <a:r>
              <a:rPr lang="en-US" sz="1600" dirty="0"/>
              <a:t>Alfred Deakin visited several places, including California and met with the Chaffey Brothers, separately, and left an open invitation to come to Victoria </a:t>
            </a:r>
          </a:p>
          <a:p>
            <a:pPr>
              <a:lnSpc>
                <a:spcPct val="90000"/>
              </a:lnSpc>
            </a:pPr>
            <a:r>
              <a:rPr lang="en-US" sz="1600" dirty="0"/>
              <a:t>In early  1886, George knocked  on Alfred Deakin’s door at Parliament House, Spring Street , Melbourne</a:t>
            </a:r>
          </a:p>
          <a:p>
            <a:pPr>
              <a:lnSpc>
                <a:spcPct val="90000"/>
              </a:lnSpc>
            </a:pPr>
            <a:r>
              <a:rPr lang="en-US" sz="1600" dirty="0"/>
              <a:t>Ahead lay the extraordinary beginnings of Mildura, by</a:t>
            </a:r>
            <a:r>
              <a:rPr lang="en-US" sz="1500" dirty="0"/>
              <a:t> the same people who founded Ontario, California.</a:t>
            </a:r>
          </a:p>
          <a:p>
            <a:pPr marL="0" indent="0">
              <a:lnSpc>
                <a:spcPct val="90000"/>
              </a:lnSpc>
            </a:pPr>
            <a:endParaRPr lang="en-US" sz="1500" dirty="0"/>
          </a:p>
        </p:txBody>
      </p:sp>
    </p:spTree>
    <p:extLst>
      <p:ext uri="{BB962C8B-B14F-4D97-AF65-F5344CB8AC3E}">
        <p14:creationId xmlns:p14="http://schemas.microsoft.com/office/powerpoint/2010/main" val="2787789168"/>
      </p:ext>
    </p:extLst>
  </p:cSld>
  <p:clrMapOvr>
    <a:masterClrMapping/>
  </p:clrMapOvr>
  <p:transition spd="slow">
    <p:push dir="u"/>
    <p:sndAc>
      <p:stSnd>
        <p:snd r:embed="rId3"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4105" name="Picture 410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4107" name="Picture 410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4109" name="Oval 410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111" name="Picture 411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4113" name="Picture 411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4115" name="Rectangle 411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17" name="Rectangle 411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1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098" name="Picture 2" descr="Mildura Station Homestead | The Chaffey Trail">
            <a:extLst>
              <a:ext uri="{FF2B5EF4-FFF2-40B4-BE49-F238E27FC236}">
                <a16:creationId xmlns:a16="http://schemas.microsoft.com/office/drawing/2014/main" id="{0D69577E-909F-47C0-A26F-F12D77C0788C}"/>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 y="10"/>
            <a:ext cx="4971922" cy="3428990"/>
          </a:xfrm>
          <a:custGeom>
            <a:avLst/>
            <a:gdLst/>
            <a:ahLst/>
            <a:cxnLst/>
            <a:rect l="l" t="t" r="r" b="b"/>
            <a:pathLst>
              <a:path w="4971922" h="3429000">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29000"/>
                </a:lnTo>
                <a:lnTo>
                  <a:pt x="0" y="3429000"/>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4121" name="Rectangle 4120">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TextBox 2">
            <a:extLst>
              <a:ext uri="{FF2B5EF4-FFF2-40B4-BE49-F238E27FC236}">
                <a16:creationId xmlns:a16="http://schemas.microsoft.com/office/drawing/2014/main" id="{EDF87F86-9075-B92D-76CD-51833BCBBE86}"/>
              </a:ext>
            </a:extLst>
          </p:cNvPr>
          <p:cNvSpPr txBox="1"/>
          <p:nvPr/>
        </p:nvSpPr>
        <p:spPr>
          <a:xfrm>
            <a:off x="5410950" y="1073020"/>
            <a:ext cx="6017462" cy="5175379"/>
          </a:xfrm>
          <a:prstGeom prst="rect">
            <a:avLst/>
          </a:prstGeom>
        </p:spPr>
        <p:txBody>
          <a:bodyPr vert="horz" lIns="91440" tIns="45720" rIns="91440" bIns="45720" rtlCol="0">
            <a:normAutofit/>
          </a:bodyPr>
          <a:lstStyle/>
          <a:p>
            <a:pPr marL="179705">
              <a:spcBef>
                <a:spcPts val="1000"/>
              </a:spcBef>
              <a:buClr>
                <a:schemeClr val="bg2">
                  <a:lumMod val="40000"/>
                  <a:lumOff val="60000"/>
                </a:schemeClr>
              </a:buClr>
              <a:buSzPct val="80000"/>
              <a:buFont typeface="Wingdings 3" charset="2"/>
              <a:buChar char=""/>
            </a:pPr>
            <a:endParaRPr lang="en-US" dirty="0">
              <a:effectLst/>
              <a:latin typeface="+mj-lt"/>
              <a:ea typeface="+mj-ea"/>
              <a:cs typeface="+mj-cs"/>
            </a:endParaRPr>
          </a:p>
          <a:p>
            <a:pPr marL="179705">
              <a:spcBef>
                <a:spcPts val="1000"/>
              </a:spcBef>
              <a:buClr>
                <a:schemeClr val="bg2">
                  <a:lumMod val="40000"/>
                  <a:lumOff val="60000"/>
                </a:schemeClr>
              </a:buClr>
              <a:buSzPct val="80000"/>
              <a:buFont typeface="Wingdings 3" charset="2"/>
              <a:buChar char=""/>
            </a:pPr>
            <a:r>
              <a:rPr lang="en-US" sz="2000" dirty="0">
                <a:effectLst/>
                <a:latin typeface="+mj-lt"/>
                <a:ea typeface="+mj-ea"/>
                <a:cs typeface="+mj-cs"/>
              </a:rPr>
              <a:t>  When George  looked over the dry, barren, rabbit infested red sand at the Mildura Station Homestead, it is doubtful if even he could see the vision that was to unfold over the next century. </a:t>
            </a:r>
          </a:p>
          <a:p>
            <a:pPr marL="179705">
              <a:spcBef>
                <a:spcPts val="1000"/>
              </a:spcBef>
              <a:buClr>
                <a:schemeClr val="bg2">
                  <a:lumMod val="40000"/>
                  <a:lumOff val="60000"/>
                </a:schemeClr>
              </a:buClr>
              <a:buSzPct val="80000"/>
            </a:pPr>
            <a:endParaRPr lang="en-US" sz="2000" dirty="0">
              <a:effectLst/>
              <a:latin typeface="+mj-lt"/>
              <a:ea typeface="+mj-ea"/>
              <a:cs typeface="+mj-cs"/>
            </a:endParaRPr>
          </a:p>
          <a:p>
            <a:pPr marL="179705">
              <a:spcBef>
                <a:spcPts val="1000"/>
              </a:spcBef>
              <a:buClr>
                <a:schemeClr val="bg2">
                  <a:lumMod val="40000"/>
                  <a:lumOff val="60000"/>
                </a:schemeClr>
              </a:buClr>
              <a:buSzPct val="80000"/>
              <a:buFont typeface="Wingdings 3" charset="2"/>
              <a:buChar char=""/>
            </a:pPr>
            <a:r>
              <a:rPr lang="en-US" sz="2000" dirty="0">
                <a:effectLst/>
                <a:latin typeface="+mj-lt"/>
                <a:ea typeface="+mj-ea"/>
                <a:cs typeface="+mj-cs"/>
              </a:rPr>
              <a:t> However, on seeing the homestead gardens, it is from this spot that he is believed to have uttered his prophetic words, “Someday, the whole area will look as this garden.” </a:t>
            </a:r>
          </a:p>
          <a:p>
            <a:pPr marL="179705">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179705">
              <a:spcBef>
                <a:spcPts val="1000"/>
              </a:spcBef>
              <a:buClr>
                <a:schemeClr val="bg2">
                  <a:lumMod val="40000"/>
                  <a:lumOff val="60000"/>
                </a:schemeClr>
              </a:buClr>
              <a:buSzPct val="80000"/>
              <a:buFont typeface="Wingdings 3" charset="2"/>
              <a:buChar char=""/>
            </a:pPr>
            <a:endParaRPr lang="en-US" dirty="0">
              <a:effectLst/>
              <a:latin typeface="+mj-lt"/>
              <a:ea typeface="+mj-ea"/>
              <a:cs typeface="+mj-cs"/>
            </a:endParaRPr>
          </a:p>
        </p:txBody>
      </p:sp>
      <p:pic>
        <p:nvPicPr>
          <p:cNvPr id="4100" name="Picture 4" descr="Mildura Station Homestead | The Chaffey Trail">
            <a:extLst>
              <a:ext uri="{FF2B5EF4-FFF2-40B4-BE49-F238E27FC236}">
                <a16:creationId xmlns:a16="http://schemas.microsoft.com/office/drawing/2014/main" id="{CE6C0879-0AE2-4DE5-B0F0-69711A3DBE2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0" y="3428999"/>
            <a:ext cx="4973079" cy="3429001"/>
          </a:xfrm>
          <a:custGeom>
            <a:avLst/>
            <a:gdLst/>
            <a:ahLst/>
            <a:cxnLst/>
            <a:rect l="l" t="t" r="r" b="b"/>
            <a:pathLst>
              <a:path w="4973099" h="3429001">
                <a:moveTo>
                  <a:pt x="0" y="0"/>
                </a:moveTo>
                <a:lnTo>
                  <a:pt x="4720965" y="0"/>
                </a:lnTo>
                <a:lnTo>
                  <a:pt x="4720965" y="56236"/>
                </a:lnTo>
                <a:lnTo>
                  <a:pt x="4722982" y="196139"/>
                </a:lnTo>
                <a:lnTo>
                  <a:pt x="4726007" y="333299"/>
                </a:lnTo>
                <a:lnTo>
                  <a:pt x="4728865" y="469087"/>
                </a:lnTo>
                <a:lnTo>
                  <a:pt x="4732059" y="602133"/>
                </a:lnTo>
                <a:lnTo>
                  <a:pt x="4736933" y="734492"/>
                </a:lnTo>
                <a:lnTo>
                  <a:pt x="4742144" y="864793"/>
                </a:lnTo>
                <a:lnTo>
                  <a:pt x="4746850" y="992352"/>
                </a:lnTo>
                <a:lnTo>
                  <a:pt x="4760130" y="1241298"/>
                </a:lnTo>
                <a:lnTo>
                  <a:pt x="4774249" y="1479956"/>
                </a:lnTo>
                <a:lnTo>
                  <a:pt x="4789041" y="1709013"/>
                </a:lnTo>
                <a:lnTo>
                  <a:pt x="4805346" y="1925726"/>
                </a:lnTo>
                <a:lnTo>
                  <a:pt x="4822323" y="2132838"/>
                </a:lnTo>
                <a:lnTo>
                  <a:pt x="4840644" y="2324862"/>
                </a:lnTo>
                <a:lnTo>
                  <a:pt x="4858630" y="2505227"/>
                </a:lnTo>
                <a:lnTo>
                  <a:pt x="4876615" y="2671191"/>
                </a:lnTo>
                <a:lnTo>
                  <a:pt x="4893592" y="2823438"/>
                </a:lnTo>
                <a:lnTo>
                  <a:pt x="4909729" y="2958541"/>
                </a:lnTo>
                <a:lnTo>
                  <a:pt x="4925025" y="3080613"/>
                </a:lnTo>
                <a:lnTo>
                  <a:pt x="4937800" y="3183483"/>
                </a:lnTo>
                <a:lnTo>
                  <a:pt x="4949902" y="3269894"/>
                </a:lnTo>
                <a:lnTo>
                  <a:pt x="4967216" y="3388538"/>
                </a:lnTo>
                <a:lnTo>
                  <a:pt x="4973099" y="3429000"/>
                </a:lnTo>
                <a:lnTo>
                  <a:pt x="4075210" y="3429000"/>
                </a:lnTo>
                <a:lnTo>
                  <a:pt x="4075210" y="3429001"/>
                </a:lnTo>
                <a:lnTo>
                  <a:pt x="0" y="342900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284750"/>
      </p:ext>
    </p:extLst>
  </p:cSld>
  <p:clrMapOvr>
    <a:masterClrMapping/>
  </p:clrMapOvr>
  <p:transition spd="slow">
    <p:push dir="u"/>
    <p:sndAc>
      <p:stSnd>
        <p:snd r:embed="rId3"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F66A-6550-6855-6E4E-B62DFE79A8DC}"/>
              </a:ext>
            </a:extLst>
          </p:cNvPr>
          <p:cNvSpPr>
            <a:spLocks noGrp="1"/>
          </p:cNvSpPr>
          <p:nvPr>
            <p:ph type="title"/>
          </p:nvPr>
        </p:nvSpPr>
        <p:spPr>
          <a:xfrm>
            <a:off x="299982" y="332155"/>
            <a:ext cx="9404723" cy="1400530"/>
          </a:xfrm>
        </p:spPr>
        <p:txBody>
          <a:bodyPr/>
          <a:lstStyle/>
          <a:p>
            <a:r>
              <a:rPr lang="en-GB" dirty="0"/>
              <a:t>The connection: Upland instigated</a:t>
            </a:r>
          </a:p>
        </p:txBody>
      </p:sp>
      <p:sp>
        <p:nvSpPr>
          <p:cNvPr id="4" name="Content Placeholder 3">
            <a:extLst>
              <a:ext uri="{FF2B5EF4-FFF2-40B4-BE49-F238E27FC236}">
                <a16:creationId xmlns:a16="http://schemas.microsoft.com/office/drawing/2014/main" id="{FC421382-F1B4-B093-9D83-A56B4E39D14B}"/>
              </a:ext>
            </a:extLst>
          </p:cNvPr>
          <p:cNvSpPr>
            <a:spLocks noGrp="1"/>
          </p:cNvSpPr>
          <p:nvPr>
            <p:ph sz="half" idx="2"/>
          </p:nvPr>
        </p:nvSpPr>
        <p:spPr>
          <a:xfrm>
            <a:off x="315589" y="1636511"/>
            <a:ext cx="3239458" cy="4643308"/>
          </a:xfrm>
        </p:spPr>
        <p:txBody>
          <a:bodyPr vert="horz" lIns="91440" tIns="45720" rIns="91440" bIns="45720" rtlCol="0" anchor="t">
            <a:normAutofit/>
          </a:bodyPr>
          <a:lstStyle/>
          <a:p>
            <a:endParaRPr lang="en-GB" sz="2000" dirty="0"/>
          </a:p>
          <a:p>
            <a:r>
              <a:rPr lang="en-GB" sz="2000" dirty="0"/>
              <a:t>In 1969, Upland’s Ian Richardson was visiting Adelaide with his work, and requested by Council to sound out a possible link with Mildura </a:t>
            </a:r>
          </a:p>
          <a:p>
            <a:endParaRPr lang="en-GB" sz="2000" dirty="0"/>
          </a:p>
          <a:p>
            <a:pPr>
              <a:buClr>
                <a:srgbClr val="8AD0D6"/>
              </a:buClr>
            </a:pPr>
            <a:r>
              <a:rPr lang="en-GB" sz="2000" dirty="0"/>
              <a:t>Met with the enthusiastic Mildura Mayor, Ken Wright </a:t>
            </a:r>
          </a:p>
        </p:txBody>
      </p:sp>
      <p:sp>
        <p:nvSpPr>
          <p:cNvPr id="5" name="Text Placeholder 4">
            <a:extLst>
              <a:ext uri="{FF2B5EF4-FFF2-40B4-BE49-F238E27FC236}">
                <a16:creationId xmlns:a16="http://schemas.microsoft.com/office/drawing/2014/main" id="{5D9DA79E-4498-9F37-D653-70CD0678611B}"/>
              </a:ext>
            </a:extLst>
          </p:cNvPr>
          <p:cNvSpPr>
            <a:spLocks noGrp="1"/>
          </p:cNvSpPr>
          <p:nvPr>
            <p:ph type="body" sz="quarter" idx="3"/>
          </p:nvPr>
        </p:nvSpPr>
        <p:spPr>
          <a:xfrm>
            <a:off x="396600" y="869479"/>
            <a:ext cx="4344219" cy="567786"/>
          </a:xfrm>
        </p:spPr>
        <p:txBody>
          <a:bodyPr/>
          <a:lstStyle/>
          <a:p>
            <a:r>
              <a:rPr lang="en-GB" dirty="0"/>
              <a:t>Town Affiliation Agreement</a:t>
            </a:r>
          </a:p>
        </p:txBody>
      </p:sp>
      <p:pic>
        <p:nvPicPr>
          <p:cNvPr id="8" name="Content Placeholder 7">
            <a:extLst>
              <a:ext uri="{FF2B5EF4-FFF2-40B4-BE49-F238E27FC236}">
                <a16:creationId xmlns:a16="http://schemas.microsoft.com/office/drawing/2014/main" id="{26B408E2-FACC-4865-AF15-EBE694269E83}"/>
              </a:ext>
            </a:extLst>
          </p:cNvPr>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4100288" y="1835758"/>
            <a:ext cx="3486125" cy="44417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1F09C927-158B-4081-8CD8-669DAB7B3F3A">
            <a:extLst>
              <a:ext uri="{FF2B5EF4-FFF2-40B4-BE49-F238E27FC236}">
                <a16:creationId xmlns:a16="http://schemas.microsoft.com/office/drawing/2014/main" id="{790E3E0A-70B3-7746-A5C0-4B505CC130F8}"/>
              </a:ext>
            </a:extLst>
          </p:cNvPr>
          <p:cNvPicPr/>
          <p:nvPr/>
        </p:nvPicPr>
        <p:blipFill rotWithShape="1">
          <a:blip r:embed="rId5" r:link="rId6" cstate="email">
            <a:extLst>
              <a:ext uri="{28A0092B-C50C-407E-A947-70E740481C1C}">
                <a14:useLocalDpi xmlns:a14="http://schemas.microsoft.com/office/drawing/2010/main"/>
              </a:ext>
            </a:extLst>
          </a:blip>
          <a:srcRect/>
          <a:stretch>
            <a:fillRect/>
          </a:stretch>
        </p:blipFill>
        <p:spPr bwMode="auto">
          <a:xfrm rot="6287837">
            <a:off x="7301006" y="2207963"/>
            <a:ext cx="4441713" cy="3697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9674429"/>
      </p:ext>
    </p:extLst>
  </p:cSld>
  <p:clrMapOvr>
    <a:masterClrMapping/>
  </p:clrMapOvr>
  <p:transition spd="slow">
    <p:push dir="u"/>
    <p:sndAc>
      <p:stSnd>
        <p:snd r:embed="rId3"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B3D1-0B68-12B6-C9DF-39AFEAC1B6C9}"/>
              </a:ext>
            </a:extLst>
          </p:cNvPr>
          <p:cNvSpPr>
            <a:spLocks noGrp="1"/>
          </p:cNvSpPr>
          <p:nvPr>
            <p:ph type="title"/>
          </p:nvPr>
        </p:nvSpPr>
        <p:spPr>
          <a:xfrm>
            <a:off x="-1751856" y="113327"/>
            <a:ext cx="9404723" cy="1400530"/>
          </a:xfrm>
        </p:spPr>
        <p:txBody>
          <a:bodyPr/>
          <a:lstStyle/>
          <a:p>
            <a:pPr algn="r"/>
            <a:r>
              <a:rPr lang="en-GB" sz="4000" dirty="0"/>
              <a:t>And there were differences….</a:t>
            </a:r>
            <a:br>
              <a:rPr lang="en-GB" sz="4000" dirty="0"/>
            </a:br>
            <a:r>
              <a:rPr lang="en-GB" sz="4000" dirty="0"/>
              <a:t>           …like  water access</a:t>
            </a:r>
          </a:p>
        </p:txBody>
      </p:sp>
      <p:sp>
        <p:nvSpPr>
          <p:cNvPr id="3" name="Text Placeholder 2">
            <a:extLst>
              <a:ext uri="{FF2B5EF4-FFF2-40B4-BE49-F238E27FC236}">
                <a16:creationId xmlns:a16="http://schemas.microsoft.com/office/drawing/2014/main" id="{50C014CA-9AFE-264F-65AD-4F02A44D2915}"/>
              </a:ext>
            </a:extLst>
          </p:cNvPr>
          <p:cNvSpPr>
            <a:spLocks noGrp="1"/>
          </p:cNvSpPr>
          <p:nvPr>
            <p:ph type="body" idx="1"/>
          </p:nvPr>
        </p:nvSpPr>
        <p:spPr>
          <a:xfrm>
            <a:off x="960927" y="1795834"/>
            <a:ext cx="3607210" cy="576262"/>
          </a:xfrm>
        </p:spPr>
        <p:txBody>
          <a:bodyPr/>
          <a:lstStyle/>
          <a:p>
            <a:r>
              <a:rPr lang="en-GB" sz="3200" dirty="0"/>
              <a:t>Upland </a:t>
            </a:r>
          </a:p>
        </p:txBody>
      </p:sp>
      <p:sp>
        <p:nvSpPr>
          <p:cNvPr id="4" name="Content Placeholder 3">
            <a:extLst>
              <a:ext uri="{FF2B5EF4-FFF2-40B4-BE49-F238E27FC236}">
                <a16:creationId xmlns:a16="http://schemas.microsoft.com/office/drawing/2014/main" id="{1D357350-7EFD-C4AE-C961-207580BDB419}"/>
              </a:ext>
            </a:extLst>
          </p:cNvPr>
          <p:cNvSpPr>
            <a:spLocks noGrp="1"/>
          </p:cNvSpPr>
          <p:nvPr>
            <p:ph sz="half" idx="2"/>
          </p:nvPr>
        </p:nvSpPr>
        <p:spPr>
          <a:xfrm>
            <a:off x="564543" y="2481550"/>
            <a:ext cx="4396339" cy="3357585"/>
          </a:xfrm>
        </p:spPr>
        <p:txBody>
          <a:bodyPr>
            <a:normAutofit/>
          </a:bodyPr>
          <a:lstStyle/>
          <a:p>
            <a:r>
              <a:rPr lang="en-AU" dirty="0"/>
              <a:t>At the Foothills of the San Antonio Mountains with wild and rugged terrain</a:t>
            </a:r>
          </a:p>
          <a:p>
            <a:r>
              <a:rPr lang="en-AU" dirty="0"/>
              <a:t>Irrigation meant getting the water from the mountains</a:t>
            </a:r>
          </a:p>
          <a:p>
            <a:endParaRPr lang="en-GB" dirty="0"/>
          </a:p>
        </p:txBody>
      </p:sp>
      <p:sp>
        <p:nvSpPr>
          <p:cNvPr id="5" name="Text Placeholder 4">
            <a:extLst>
              <a:ext uri="{FF2B5EF4-FFF2-40B4-BE49-F238E27FC236}">
                <a16:creationId xmlns:a16="http://schemas.microsoft.com/office/drawing/2014/main" id="{7FDF02C0-57E9-9AA1-CCBA-08FD2104291B}"/>
              </a:ext>
            </a:extLst>
          </p:cNvPr>
          <p:cNvSpPr>
            <a:spLocks noGrp="1"/>
          </p:cNvSpPr>
          <p:nvPr>
            <p:ph type="body" sz="quarter" idx="3"/>
          </p:nvPr>
        </p:nvSpPr>
        <p:spPr>
          <a:xfrm>
            <a:off x="6098818" y="1795833"/>
            <a:ext cx="4396339" cy="576262"/>
          </a:xfrm>
        </p:spPr>
        <p:txBody>
          <a:bodyPr/>
          <a:lstStyle/>
          <a:p>
            <a:r>
              <a:rPr lang="en-GB" sz="3200" dirty="0"/>
              <a:t>Mildura</a:t>
            </a:r>
          </a:p>
        </p:txBody>
      </p:sp>
      <p:sp>
        <p:nvSpPr>
          <p:cNvPr id="6" name="Content Placeholder 5">
            <a:extLst>
              <a:ext uri="{FF2B5EF4-FFF2-40B4-BE49-F238E27FC236}">
                <a16:creationId xmlns:a16="http://schemas.microsoft.com/office/drawing/2014/main" id="{5F91B975-1D53-ACE1-F11F-E487932E7A87}"/>
              </a:ext>
            </a:extLst>
          </p:cNvPr>
          <p:cNvSpPr>
            <a:spLocks noGrp="1"/>
          </p:cNvSpPr>
          <p:nvPr>
            <p:ph sz="quarter" idx="4"/>
          </p:nvPr>
        </p:nvSpPr>
        <p:spPr>
          <a:xfrm>
            <a:off x="5925082" y="2372095"/>
            <a:ext cx="6168905" cy="1940631"/>
          </a:xfrm>
        </p:spPr>
        <p:txBody>
          <a:bodyPr>
            <a:normAutofit/>
          </a:bodyPr>
          <a:lstStyle/>
          <a:p>
            <a:r>
              <a:rPr lang="en-AU" dirty="0"/>
              <a:t>Situated  on the Murray River with a flat terrain</a:t>
            </a:r>
          </a:p>
          <a:p>
            <a:r>
              <a:rPr lang="en-AU" dirty="0"/>
              <a:t>Water was raised from the Murray River , constructing 3 functional power station and an elaborate of channels </a:t>
            </a:r>
            <a:r>
              <a:rPr lang="en-US" dirty="0"/>
              <a:t>following the contours of the land to each ‘block’. </a:t>
            </a:r>
            <a:endParaRPr lang="en-AU" dirty="0"/>
          </a:p>
          <a:p>
            <a:endParaRPr lang="en-GB" dirty="0"/>
          </a:p>
        </p:txBody>
      </p:sp>
      <p:pic>
        <p:nvPicPr>
          <p:cNvPr id="1026" name="Picture 2" descr="1176 Nicholas St, Upland, CA 91784 | MLS# TR23036959 | Redfin">
            <a:extLst>
              <a:ext uri="{FF2B5EF4-FFF2-40B4-BE49-F238E27FC236}">
                <a16:creationId xmlns:a16="http://schemas.microsoft.com/office/drawing/2014/main" id="{F17714CE-CD0D-4E67-B41A-AA870287EA4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926" y="4101552"/>
            <a:ext cx="3607211" cy="2391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Sunraysia River Watch Inc | Mildura VIC">
            <a:extLst>
              <a:ext uri="{FF2B5EF4-FFF2-40B4-BE49-F238E27FC236}">
                <a16:creationId xmlns:a16="http://schemas.microsoft.com/office/drawing/2014/main" id="{883AAB02-5A17-49DF-A24B-0739544E69A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17115" y="4101552"/>
            <a:ext cx="6013030" cy="2391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31501"/>
      </p:ext>
    </p:extLst>
  </p:cSld>
  <p:clrMapOvr>
    <a:masterClrMapping/>
  </p:clrMapOvr>
  <p:transition spd="slow">
    <p:push dir="u"/>
    <p:sndAc>
      <p:stSnd>
        <p:snd r:embed="rId3"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5157-014A-4C73-9738-DD5462FE06AF}"/>
              </a:ext>
            </a:extLst>
          </p:cNvPr>
          <p:cNvSpPr>
            <a:spLocks noGrp="1"/>
          </p:cNvSpPr>
          <p:nvPr>
            <p:ph type="title"/>
          </p:nvPr>
        </p:nvSpPr>
        <p:spPr/>
        <p:txBody>
          <a:bodyPr/>
          <a:lstStyle/>
          <a:p>
            <a:r>
              <a:rPr lang="en-US" dirty="0"/>
              <a:t>Chaffey homes</a:t>
            </a:r>
            <a:endParaRPr lang="en-AU" dirty="0"/>
          </a:p>
        </p:txBody>
      </p:sp>
      <p:sp>
        <p:nvSpPr>
          <p:cNvPr id="3" name="Text Placeholder 2">
            <a:extLst>
              <a:ext uri="{FF2B5EF4-FFF2-40B4-BE49-F238E27FC236}">
                <a16:creationId xmlns:a16="http://schemas.microsoft.com/office/drawing/2014/main" id="{FA75B7B2-F8C1-4234-842A-EF7556CDD408}"/>
              </a:ext>
            </a:extLst>
          </p:cNvPr>
          <p:cNvSpPr>
            <a:spLocks noGrp="1"/>
          </p:cNvSpPr>
          <p:nvPr>
            <p:ph type="body" idx="1"/>
          </p:nvPr>
        </p:nvSpPr>
        <p:spPr>
          <a:xfrm>
            <a:off x="696162" y="1506893"/>
            <a:ext cx="4396338" cy="576262"/>
          </a:xfrm>
        </p:spPr>
        <p:txBody>
          <a:bodyPr/>
          <a:lstStyle/>
          <a:p>
            <a:r>
              <a:rPr lang="en-US" dirty="0"/>
              <a:t>Garcia House,  Upland </a:t>
            </a:r>
            <a:endParaRPr lang="en-AU" dirty="0"/>
          </a:p>
        </p:txBody>
      </p:sp>
      <p:sp>
        <p:nvSpPr>
          <p:cNvPr id="5" name="Text Placeholder 4">
            <a:extLst>
              <a:ext uri="{FF2B5EF4-FFF2-40B4-BE49-F238E27FC236}">
                <a16:creationId xmlns:a16="http://schemas.microsoft.com/office/drawing/2014/main" id="{9CB39F65-F08D-4226-BF79-9ACC5071266B}"/>
              </a:ext>
            </a:extLst>
          </p:cNvPr>
          <p:cNvSpPr>
            <a:spLocks noGrp="1"/>
          </p:cNvSpPr>
          <p:nvPr>
            <p:ph type="body" sz="quarter" idx="3"/>
          </p:nvPr>
        </p:nvSpPr>
        <p:spPr>
          <a:xfrm>
            <a:off x="5952744" y="1486678"/>
            <a:ext cx="4098090" cy="576262"/>
          </a:xfrm>
        </p:spPr>
        <p:txBody>
          <a:bodyPr/>
          <a:lstStyle/>
          <a:p>
            <a:r>
              <a:rPr lang="en-US" dirty="0"/>
              <a:t>    Rio Vista, Mildura </a:t>
            </a:r>
            <a:endParaRPr lang="en-AU" dirty="0"/>
          </a:p>
        </p:txBody>
      </p:sp>
      <p:pic>
        <p:nvPicPr>
          <p:cNvPr id="8196" name="Picture 4" descr="File:Rio Vista, Mildura VIC.jpg - Wikipedia">
            <a:extLst>
              <a:ext uri="{FF2B5EF4-FFF2-40B4-BE49-F238E27FC236}">
                <a16:creationId xmlns:a16="http://schemas.microsoft.com/office/drawing/2014/main" id="{618254EE-7DFD-4341-B45E-239F33D5D7CA}"/>
              </a:ext>
            </a:extLst>
          </p:cNvPr>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6319935" y="2439706"/>
            <a:ext cx="5007230" cy="37554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8" name="Picture 6" descr="Chaffey Garcia House provides peek into the past – Daily Bulletin">
            <a:extLst>
              <a:ext uri="{FF2B5EF4-FFF2-40B4-BE49-F238E27FC236}">
                <a16:creationId xmlns:a16="http://schemas.microsoft.com/office/drawing/2014/main" id="{D08529B0-901D-4767-88E3-F7D86462D33E}"/>
              </a:ext>
            </a:extLst>
          </p:cNvPr>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rcRect/>
          <a:stretch>
            <a:fillRect/>
          </a:stretch>
        </p:blipFill>
        <p:spPr bwMode="auto">
          <a:xfrm>
            <a:off x="646111" y="2439707"/>
            <a:ext cx="5005523" cy="37554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766395"/>
      </p:ext>
    </p:extLst>
  </p:cSld>
  <p:clrMapOvr>
    <a:masterClrMapping/>
  </p:clrMapOvr>
  <p:transition spd="slow">
    <p:push dir="u"/>
    <p:sndAc>
      <p:stSnd>
        <p:snd r:embed="rId3"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a:extLst>
              <a:ext uri="{FF2B5EF4-FFF2-40B4-BE49-F238E27FC236}">
                <a16:creationId xmlns:a16="http://schemas.microsoft.com/office/drawing/2014/main" id="{FCFD0F51-B857-40EE-B366-7531DB7329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2964" y="1053588"/>
            <a:ext cx="6955715" cy="2256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043EAFB7-D1B0-4A82-831A-846DF4A98310}"/>
              </a:ext>
            </a:extLst>
          </p:cNvPr>
          <p:cNvSpPr/>
          <p:nvPr/>
        </p:nvSpPr>
        <p:spPr>
          <a:xfrm>
            <a:off x="221509" y="270976"/>
            <a:ext cx="10460736" cy="561692"/>
          </a:xfrm>
          <a:prstGeom prst="rect">
            <a:avLst/>
          </a:prstGeom>
        </p:spPr>
        <p:txBody>
          <a:bodyPr wrap="square">
            <a:spAutoFit/>
          </a:bodyPr>
          <a:lstStyle/>
          <a:p>
            <a:r>
              <a:rPr lang="en-GB" sz="3050" dirty="0"/>
              <a:t>Euclid Avenue, Upland and Deakin Avenue, Mildura </a:t>
            </a:r>
            <a:endParaRPr lang="en-AU" sz="3050" dirty="0"/>
          </a:p>
        </p:txBody>
      </p:sp>
      <p:sp>
        <p:nvSpPr>
          <p:cNvPr id="15" name="Rectangle 14">
            <a:extLst>
              <a:ext uri="{FF2B5EF4-FFF2-40B4-BE49-F238E27FC236}">
                <a16:creationId xmlns:a16="http://schemas.microsoft.com/office/drawing/2014/main" id="{14E2D110-A028-4F12-A59B-8C8D8928E692}"/>
              </a:ext>
            </a:extLst>
          </p:cNvPr>
          <p:cNvSpPr/>
          <p:nvPr/>
        </p:nvSpPr>
        <p:spPr>
          <a:xfrm>
            <a:off x="7676476" y="1135980"/>
            <a:ext cx="4132560" cy="1338828"/>
          </a:xfrm>
          <a:prstGeom prst="rect">
            <a:avLst/>
          </a:prstGeom>
        </p:spPr>
        <p:txBody>
          <a:bodyPr wrap="square">
            <a:spAutoFit/>
          </a:bodyPr>
          <a:lstStyle/>
          <a:p>
            <a:pPr lvl="0" fontAlgn="base">
              <a:lnSpc>
                <a:spcPct val="90000"/>
              </a:lnSpc>
              <a:spcBef>
                <a:spcPts val="1000"/>
              </a:spcBef>
              <a:buClr>
                <a:schemeClr val="bg2">
                  <a:lumMod val="40000"/>
                  <a:lumOff val="60000"/>
                </a:schemeClr>
              </a:buClr>
              <a:buSzPct val="80000"/>
            </a:pPr>
            <a:r>
              <a:rPr lang="en-US" altLang="en-US" dirty="0"/>
              <a:t>The layout of the Mildura township, with its grid road system is modelled on Euclid Avenue with a prominent tree lined avenue comprising of two carriageways. </a:t>
            </a:r>
            <a:endParaRPr lang="en-AU" dirty="0"/>
          </a:p>
        </p:txBody>
      </p:sp>
      <p:pic>
        <p:nvPicPr>
          <p:cNvPr id="5122" name="Picture 2" descr="Photo Courtesy Ovitt Family Library&#10;&#10;Ontario’s famed mule car hauled passengers up and down Euclid Avenue for eight years through 1895. Mules would haul the car to the top of the street and then ride back down to downtown as the car was powered by gravity. ">
            <a:extLst>
              <a:ext uri="{FF2B5EF4-FFF2-40B4-BE49-F238E27FC236}">
                <a16:creationId xmlns:a16="http://schemas.microsoft.com/office/drawing/2014/main" id="{D5A658D5-2BF3-464E-B639-7AAD9A7A620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09093" y="2568621"/>
            <a:ext cx="2884843" cy="1709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DEAKIN AVENUE, MILDURA, VICTORIA - CIRCA 1920 | Aussie~mobs | Flickr">
            <a:extLst>
              <a:ext uri="{FF2B5EF4-FFF2-40B4-BE49-F238E27FC236}">
                <a16:creationId xmlns:a16="http://schemas.microsoft.com/office/drawing/2014/main" id="{BFE444AD-89B2-4082-B4C8-EC7F01F871B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217282" y="4465584"/>
            <a:ext cx="2884843" cy="2025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596.png">
            <a:extLst>
              <a:ext uri="{FF2B5EF4-FFF2-40B4-BE49-F238E27FC236}">
                <a16:creationId xmlns:a16="http://schemas.microsoft.com/office/drawing/2014/main" id="{FB1D5F89-AC1E-4A59-95DC-4F5979942A58}"/>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292608" y="3797555"/>
            <a:ext cx="7136428" cy="2533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4022010"/>
      </p:ext>
    </p:extLst>
  </p:cSld>
  <p:clrMapOvr>
    <a:masterClrMapping/>
  </p:clrMapOvr>
  <p:transition spd="slow">
    <p:push dir="u"/>
    <p:sndAc>
      <p:stSnd>
        <p:snd r:embed="rId3" name="chimes.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985</TotalTime>
  <Words>3386</Words>
  <Application>Microsoft Office PowerPoint</Application>
  <PresentationFormat>Widescreen</PresentationFormat>
  <Paragraphs>183</Paragraphs>
  <Slides>23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Algerian</vt:lpstr>
      <vt:lpstr>Arial</vt:lpstr>
      <vt:lpstr>Calibri</vt:lpstr>
      <vt:lpstr>Century Gothic</vt:lpstr>
      <vt:lpstr>Gill Sans MT</vt:lpstr>
      <vt:lpstr>Wingdings 3</vt:lpstr>
      <vt:lpstr>Ion</vt:lpstr>
      <vt:lpstr>The Tale of Two Cities</vt:lpstr>
      <vt:lpstr>PowerPoint Presentation</vt:lpstr>
      <vt:lpstr>PowerPoint Presentation</vt:lpstr>
      <vt:lpstr>How it all began....     the link of Upland and Mildura </vt:lpstr>
      <vt:lpstr>PowerPoint Presentation</vt:lpstr>
      <vt:lpstr>The connection: Upland instigated</vt:lpstr>
      <vt:lpstr>And there were differences….            …like  water access</vt:lpstr>
      <vt:lpstr>Chaffey homes</vt:lpstr>
      <vt:lpstr>PowerPoint Presentation</vt:lpstr>
      <vt:lpstr>Euclid Avenue, Upland</vt:lpstr>
      <vt:lpstr>PowerPoint Presentation</vt:lpstr>
      <vt:lpstr>Preserving History </vt:lpstr>
      <vt:lpstr>Historic Displays  </vt:lpstr>
      <vt:lpstr>PowerPoint Presentation</vt:lpstr>
      <vt:lpstr>PowerPoint Presentation</vt:lpstr>
      <vt:lpstr>Other produce of the colonies </vt:lpstr>
      <vt:lpstr>Similarities …. </vt:lpstr>
      <vt:lpstr>PowerPoint Presentation</vt:lpstr>
      <vt:lpstr>PowerPoint Presentation</vt:lpstr>
      <vt:lpstr>PowerPoint Presentation</vt:lpstr>
      <vt:lpstr>50 years to celebratory visits…</vt:lpstr>
      <vt:lpstr>PowerPoint Presentation</vt:lpstr>
      <vt:lpstr>The Tale of       Two Cities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Tale of Two Cities</dc:title>
  <dc:creator>Michelle Woodhouse</dc:creator>
  <cp:lastModifiedBy>Mike Jakins</cp:lastModifiedBy>
  <cp:revision>287</cp:revision>
  <dcterms:created xsi:type="dcterms:W3CDTF">2023-10-04T06:38:01Z</dcterms:created>
  <dcterms:modified xsi:type="dcterms:W3CDTF">2023-10-23T12:10:29Z</dcterms:modified>
</cp:coreProperties>
</file>