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85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768D4-B183-42F3-B5E5-E75EC0E3BBCA}" v="1" dt="2018-07-21T05:59:03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52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C7F32-37B2-4765-94AE-565DBEAE8286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7613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C8A8B-F08E-431D-9068-2245F71E5DE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09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8A8B-F08E-431D-9068-2245F71E5DE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653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A217-7AC5-43DE-B197-C8F4248A026B}" type="datetime1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44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508-34D0-4B21-918E-B02C5D32FE23}" type="datetime1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980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B7E9-E634-41E7-9687-04B2AE2AD310}" type="datetime1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23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DAE8-8A2A-4842-B77A-0F226AD20E4D}" type="datetime1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54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D65C-D332-4BB3-8C6F-6F4772A25C8E}" type="datetime1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474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B092-5837-49E5-A358-DFEEB7FAC06E}" type="datetime1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43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FDE1-BD3C-4255-A71A-8F76604F5249}" type="datetime1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9645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6860F-8F49-4FEB-B184-845EFD9E8CD6}" type="datetime1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8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2397-E597-4B76-A236-948478681868}" type="datetime1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98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2480-F274-4E6E-BA67-7795AC3EAC1F}" type="datetime1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34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1DF2-814E-4D67-8E5E-68F8F7C12F65}" type="datetime1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706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1904A-BDB3-433B-928E-AA754858BE90}" type="datetime1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26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D958-9515-47E0-B106-EA7D23CD138E}" type="datetime1">
              <a:rPr lang="en-AU" smtClean="0"/>
              <a:t>21/07/2018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90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4771-FB5F-4966-8640-84489346BE7E}" type="datetime1">
              <a:rPr lang="en-AU" smtClean="0"/>
              <a:t>21/07/2018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948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299E-66C8-4B1C-9CDE-4F50FAC5F419}" type="datetime1">
              <a:rPr lang="en-AU" smtClean="0"/>
              <a:t>21/07/2018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908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A2D4-466B-46D0-AEEF-D0CF8A3D3F62}" type="datetime1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043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50673-7268-43F8-8530-C52C66247104}" type="datetime1">
              <a:rPr lang="en-AU" smtClean="0"/>
              <a:t>21/07/2018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05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5C4F36-83DF-4DAF-AC5E-A7F6F692C2F6}" type="datetime1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5EFDB4-8E14-4225-8916-A4EEFC0F094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424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0648" y="0"/>
            <a:ext cx="8641493" cy="2059459"/>
          </a:xfrm>
        </p:spPr>
        <p:txBody>
          <a:bodyPr>
            <a:noAutofit/>
          </a:bodyPr>
          <a:lstStyle/>
          <a:p>
            <a:r>
              <a:rPr lang="en-AU" sz="5400" b="1" dirty="0"/>
              <a:t>Alphington Grammar School</a:t>
            </a:r>
            <a:br>
              <a:rPr lang="en-AU" b="1" dirty="0"/>
            </a:br>
            <a:r>
              <a:rPr lang="en-AU" b="1" dirty="0"/>
              <a:t>Sister City Relationships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6585" y="2616199"/>
            <a:ext cx="7326438" cy="2944342"/>
          </a:xfrm>
        </p:spPr>
        <p:txBody>
          <a:bodyPr>
            <a:normAutofit fontScale="70000" lnSpcReduction="20000"/>
          </a:bodyPr>
          <a:lstStyle/>
          <a:p>
            <a:r>
              <a:rPr lang="en-AU" sz="4400" dirty="0"/>
              <a:t>Queens Hall,</a:t>
            </a:r>
          </a:p>
          <a:p>
            <a:r>
              <a:rPr lang="en-AU" sz="4400" dirty="0"/>
              <a:t>Parliament House</a:t>
            </a:r>
          </a:p>
          <a:p>
            <a:r>
              <a:rPr lang="en-AU" sz="4400" dirty="0"/>
              <a:t>Wednesday 18 July, 2018</a:t>
            </a:r>
          </a:p>
          <a:p>
            <a:endParaRPr lang="en-AU" sz="4400" dirty="0"/>
          </a:p>
          <a:p>
            <a:r>
              <a:rPr lang="en-AU" sz="4400" dirty="0"/>
              <a:t>Dr Vivianne Nikou</a:t>
            </a:r>
          </a:p>
          <a:p>
            <a:endParaRPr lang="en-AU" sz="4400" dirty="0"/>
          </a:p>
          <a:p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2916971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278" y="265671"/>
            <a:ext cx="10316775" cy="731108"/>
          </a:xfrm>
        </p:spPr>
        <p:txBody>
          <a:bodyPr/>
          <a:lstStyle/>
          <a:p>
            <a:r>
              <a:rPr lang="en-AU" b="1" dirty="0"/>
              <a:t>2. Face to Face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93" y="1112108"/>
            <a:ext cx="10167743" cy="4852086"/>
          </a:xfrm>
        </p:spPr>
        <p:txBody>
          <a:bodyPr>
            <a:normAutofit/>
          </a:bodyPr>
          <a:lstStyle/>
          <a:p>
            <a:r>
              <a:rPr lang="en-AU" dirty="0"/>
              <a:t>Willing staff – failure is not an option!!</a:t>
            </a:r>
          </a:p>
          <a:p>
            <a:r>
              <a:rPr lang="en-AU" dirty="0"/>
              <a:t>Preparing for contact and logistics</a:t>
            </a:r>
          </a:p>
          <a:p>
            <a:r>
              <a:rPr lang="en-AU" dirty="0"/>
              <a:t>Duty of care</a:t>
            </a:r>
          </a:p>
          <a:p>
            <a:r>
              <a:rPr lang="en-AU" dirty="0"/>
              <a:t>Robust procedures and processes</a:t>
            </a:r>
          </a:p>
          <a:p>
            <a:r>
              <a:rPr lang="en-AU" dirty="0"/>
              <a:t>Travel arrangements, insurance, risk management</a:t>
            </a:r>
          </a:p>
          <a:p>
            <a:r>
              <a:rPr lang="en-AU" dirty="0"/>
              <a:t>Medical and Legal</a:t>
            </a:r>
          </a:p>
          <a:p>
            <a:r>
              <a:rPr lang="en-AU" dirty="0"/>
              <a:t>Hotel v’s Homestay</a:t>
            </a:r>
          </a:p>
          <a:p>
            <a:r>
              <a:rPr lang="en-AU" dirty="0"/>
              <a:t>Budgets</a:t>
            </a:r>
          </a:p>
          <a:p>
            <a:r>
              <a:rPr lang="en-AU" dirty="0"/>
              <a:t>Funding / financial support / sponsors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985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75055"/>
            <a:ext cx="9928098" cy="1143000"/>
          </a:xfrm>
        </p:spPr>
        <p:txBody>
          <a:bodyPr>
            <a:normAutofit/>
          </a:bodyPr>
          <a:lstStyle/>
          <a:p>
            <a:r>
              <a:rPr lang="en-AU" sz="5400" b="1" dirty="0"/>
              <a:t>3.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04318"/>
            <a:ext cx="10018713" cy="3124201"/>
          </a:xfrm>
        </p:spPr>
        <p:txBody>
          <a:bodyPr/>
          <a:lstStyle/>
          <a:p>
            <a:r>
              <a:rPr lang="en-AU" dirty="0"/>
              <a:t>Program (academic vs leisure and tourism)</a:t>
            </a:r>
          </a:p>
          <a:p>
            <a:r>
              <a:rPr lang="en-AU" dirty="0"/>
              <a:t>Culture shock</a:t>
            </a:r>
          </a:p>
          <a:p>
            <a:r>
              <a:rPr lang="en-AU" dirty="0"/>
              <a:t>Homesickness</a:t>
            </a:r>
          </a:p>
          <a:p>
            <a:r>
              <a:rPr lang="en-AU" dirty="0"/>
              <a:t>Language barriers</a:t>
            </a:r>
          </a:p>
          <a:p>
            <a:r>
              <a:rPr lang="en-AU" dirty="0"/>
              <a:t>Lifestyle cost differential</a:t>
            </a:r>
          </a:p>
        </p:txBody>
      </p:sp>
    </p:spTree>
    <p:extLst>
      <p:ext uri="{BB962C8B-B14F-4D97-AF65-F5344CB8AC3E}">
        <p14:creationId xmlns:p14="http://schemas.microsoft.com/office/powerpoint/2010/main" val="162175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91529"/>
            <a:ext cx="10018713" cy="806847"/>
          </a:xfrm>
        </p:spPr>
        <p:txBody>
          <a:bodyPr>
            <a:normAutofit fontScale="90000"/>
          </a:bodyPr>
          <a:lstStyle/>
          <a:p>
            <a:r>
              <a:rPr lang="en-AU" sz="5400" b="1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4782" y="1628907"/>
            <a:ext cx="4895055" cy="3124201"/>
          </a:xfrm>
        </p:spPr>
        <p:txBody>
          <a:bodyPr/>
          <a:lstStyle/>
          <a:p>
            <a:r>
              <a:rPr lang="en-AU" sz="2000" b="1" dirty="0"/>
              <a:t>Develops independence</a:t>
            </a:r>
          </a:p>
          <a:p>
            <a:r>
              <a:rPr lang="en-AU" sz="2000" b="1" dirty="0"/>
              <a:t>Resilience</a:t>
            </a:r>
          </a:p>
          <a:p>
            <a:r>
              <a:rPr lang="en-AU" sz="2000" b="1" dirty="0"/>
              <a:t>Creativity</a:t>
            </a:r>
          </a:p>
          <a:p>
            <a:r>
              <a:rPr lang="en-AU" sz="2000" b="1" dirty="0"/>
              <a:t>Personal Growth</a:t>
            </a:r>
          </a:p>
          <a:p>
            <a:r>
              <a:rPr lang="en-AU" sz="2000" b="1" dirty="0"/>
              <a:t>Maturity</a:t>
            </a:r>
          </a:p>
          <a:p>
            <a:r>
              <a:rPr lang="en-AU" sz="2000" b="1" dirty="0"/>
              <a:t>Identity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4507" y="1859567"/>
            <a:ext cx="4895056" cy="3124200"/>
          </a:xfrm>
        </p:spPr>
        <p:txBody>
          <a:bodyPr>
            <a:normAutofit/>
          </a:bodyPr>
          <a:lstStyle/>
          <a:p>
            <a:r>
              <a:rPr lang="en-AU" sz="2000" b="1" dirty="0"/>
              <a:t>Self awareness</a:t>
            </a:r>
          </a:p>
          <a:p>
            <a:r>
              <a:rPr lang="en-AU" sz="2000" b="1" dirty="0"/>
              <a:t>Social competencies</a:t>
            </a:r>
          </a:p>
          <a:p>
            <a:r>
              <a:rPr lang="en-AU" sz="2000" b="1" dirty="0"/>
              <a:t>Ambassadorship</a:t>
            </a:r>
          </a:p>
          <a:p>
            <a:r>
              <a:rPr lang="en-AU" sz="2000" b="1" dirty="0"/>
              <a:t>Cultural understanding</a:t>
            </a:r>
          </a:p>
          <a:p>
            <a:r>
              <a:rPr lang="en-AU" sz="2000" b="1" dirty="0"/>
              <a:t>Further travel / study</a:t>
            </a:r>
          </a:p>
          <a:p>
            <a:r>
              <a:rPr lang="en-AU" sz="2000" b="1" dirty="0"/>
              <a:t>Employment opportunities</a:t>
            </a:r>
          </a:p>
          <a:p>
            <a:r>
              <a:rPr lang="en-AU" sz="2000" b="1" dirty="0"/>
              <a:t> Community service opportunities</a:t>
            </a: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58916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82146"/>
            <a:ext cx="10600598" cy="1011196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Bringing youth together</a:t>
            </a:r>
            <a:br>
              <a:rPr lang="en-AU" b="1" dirty="0"/>
            </a:br>
            <a:r>
              <a:rPr lang="en-AU" b="1" dirty="0"/>
              <a:t>Cross cultural understanding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310" y="1944131"/>
            <a:ext cx="5040000" cy="3780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281" y="2812197"/>
            <a:ext cx="504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4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785" y="372761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n-AU" sz="8000" b="1" dirty="0"/>
              <a:t>“</a:t>
            </a:r>
            <a:r>
              <a:rPr lang="en-AU" sz="6000" b="1" dirty="0"/>
              <a:t>Step into the classroom you know and discover the world you don’t”.</a:t>
            </a:r>
            <a:endParaRPr lang="en-AU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627" y="2919747"/>
            <a:ext cx="4042542" cy="36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3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45" y="636373"/>
            <a:ext cx="10101841" cy="2164492"/>
          </a:xfrm>
        </p:spPr>
        <p:txBody>
          <a:bodyPr>
            <a:normAutofit fontScale="90000"/>
          </a:bodyPr>
          <a:lstStyle/>
          <a:p>
            <a:r>
              <a:rPr lang="en-AU" sz="5400" b="1" dirty="0"/>
              <a:t>Alphington Grammar School Motto</a:t>
            </a:r>
            <a:br>
              <a:rPr lang="en-AU" sz="5400" b="1" dirty="0"/>
            </a:br>
            <a:r>
              <a:rPr lang="en-AU" sz="5400" b="1" dirty="0">
                <a:solidFill>
                  <a:srgbClr val="0070C0"/>
                </a:solidFill>
              </a:rPr>
              <a:t>“</a:t>
            </a:r>
            <a:r>
              <a:rPr lang="en-AU" sz="5400" b="1" i="1" dirty="0">
                <a:solidFill>
                  <a:srgbClr val="0070C0"/>
                </a:solidFill>
              </a:rPr>
              <a:t>Aspiring to Excellence”</a:t>
            </a:r>
            <a:br>
              <a:rPr lang="en-AU" sz="5400" b="1" i="1" dirty="0">
                <a:solidFill>
                  <a:srgbClr val="0070C0"/>
                </a:solidFill>
              </a:rPr>
            </a:br>
            <a:endParaRPr lang="en-AU" sz="5400" b="1" i="1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4000" dirty="0"/>
              <a:t>Non denominational </a:t>
            </a:r>
          </a:p>
          <a:p>
            <a:r>
              <a:rPr lang="en-AU" sz="4000" dirty="0"/>
              <a:t>Academic excellence</a:t>
            </a:r>
          </a:p>
          <a:p>
            <a:r>
              <a:rPr lang="en-AU" sz="4000" dirty="0"/>
              <a:t>Respecting cultural diversity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185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987" y="215213"/>
            <a:ext cx="10018713" cy="1086365"/>
          </a:xfrm>
        </p:spPr>
        <p:txBody>
          <a:bodyPr>
            <a:normAutofit/>
          </a:bodyPr>
          <a:lstStyle/>
          <a:p>
            <a:r>
              <a:rPr lang="en-AU" sz="6000" b="1" dirty="0"/>
              <a:t>Decades of fostering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360" y="1812324"/>
            <a:ext cx="9970036" cy="4580239"/>
          </a:xfrm>
        </p:spPr>
        <p:txBody>
          <a:bodyPr>
            <a:noAutofit/>
          </a:bodyPr>
          <a:lstStyle/>
          <a:p>
            <a:r>
              <a:rPr lang="en-AU" sz="3600" dirty="0"/>
              <a:t>A wonderful sense of openness, cultural awareness;</a:t>
            </a:r>
          </a:p>
          <a:p>
            <a:r>
              <a:rPr lang="en-AU" sz="3600" dirty="0"/>
              <a:t>Strong sense of self belief;</a:t>
            </a:r>
          </a:p>
          <a:p>
            <a:r>
              <a:rPr lang="en-AU" sz="3600" dirty="0"/>
              <a:t>Responsible citizenship;</a:t>
            </a:r>
          </a:p>
          <a:p>
            <a:r>
              <a:rPr lang="en-AU" sz="3600" dirty="0"/>
              <a:t>Community;</a:t>
            </a:r>
          </a:p>
          <a:p>
            <a:r>
              <a:rPr lang="en-AU" sz="3600" dirty="0"/>
              <a:t>Contributing to a globally sustainable future</a:t>
            </a:r>
          </a:p>
          <a:p>
            <a:endParaRPr lang="en-A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0310" y="2315449"/>
            <a:ext cx="2658086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7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24482"/>
            <a:ext cx="10018713" cy="1348946"/>
          </a:xfrm>
        </p:spPr>
        <p:txBody>
          <a:bodyPr>
            <a:normAutofit/>
          </a:bodyPr>
          <a:lstStyle/>
          <a:p>
            <a:r>
              <a:rPr lang="en-AU" sz="6000" b="1" dirty="0"/>
              <a:t>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6" y="2032685"/>
            <a:ext cx="10018713" cy="3124201"/>
          </a:xfrm>
        </p:spPr>
        <p:txBody>
          <a:bodyPr/>
          <a:lstStyle/>
          <a:p>
            <a:r>
              <a:rPr lang="en-AU" dirty="0"/>
              <a:t>Build vital lifelong skills and attributes which allow for deeper cross cultural understanding both in Australia and overseas;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Embed opportunities into our curriculum offerings to encourage our students to build knowledge, skills, understanding and behaviours which will help them develop into active informed global citizens.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756" y="4773334"/>
            <a:ext cx="2768576" cy="18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820562" y="263610"/>
            <a:ext cx="8575590" cy="1227439"/>
          </a:xfrm>
        </p:spPr>
        <p:txBody>
          <a:bodyPr>
            <a:normAutofit fontScale="90000"/>
          </a:bodyPr>
          <a:lstStyle/>
          <a:p>
            <a:pPr algn="l"/>
            <a:r>
              <a:rPr lang="en-AU" sz="2700" b="1" dirty="0">
                <a:solidFill>
                  <a:srgbClr val="0070C0"/>
                </a:solidFill>
              </a:rPr>
              <a:t>The Global Gateways Program </a:t>
            </a:r>
            <a:r>
              <a:rPr lang="en-AU" sz="2700" dirty="0">
                <a:solidFill>
                  <a:srgbClr val="0070C0"/>
                </a:solidFill>
              </a:rPr>
              <a:t>designed along major interconnected themes for Years 9 and 10 is part of a two year cycle of approaching international education.</a:t>
            </a:r>
            <a:br>
              <a:rPr lang="en-AU" sz="2700" b="1" dirty="0"/>
            </a:b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4746" y="4870575"/>
            <a:ext cx="2420423" cy="18377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idx="1"/>
          </p:nvPr>
        </p:nvSpPr>
        <p:spPr>
          <a:xfrm>
            <a:off x="1595139" y="1911178"/>
            <a:ext cx="10234396" cy="3641125"/>
          </a:xfrm>
        </p:spPr>
        <p:txBody>
          <a:bodyPr>
            <a:normAutofit/>
          </a:bodyPr>
          <a:lstStyle/>
          <a:p>
            <a:r>
              <a:rPr lang="en-AU" dirty="0"/>
              <a:t>Enabling young people to participate in shaping a better shared future is at the heart of global education.</a:t>
            </a:r>
          </a:p>
          <a:p>
            <a:r>
              <a:rPr lang="en-AU" dirty="0"/>
              <a:t>Students learn to take responsibility for their actions, respect and value diversity and see themselves as global citizens who can contribute to a more peaceful, just and sustainable world.</a:t>
            </a:r>
          </a:p>
          <a:p>
            <a:r>
              <a:rPr lang="en-AU" dirty="0"/>
              <a:t>Experiential program that is a progression of skills from middle primary years to upper secondary.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995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70" y="232719"/>
            <a:ext cx="9801527" cy="1011195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Developing Global Citizens</a:t>
            </a:r>
            <a:br>
              <a:rPr lang="en-AU" b="1" dirty="0"/>
            </a:br>
            <a:r>
              <a:rPr lang="en-AU" b="1" dirty="0"/>
              <a:t>(Stages of Learning)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141" y="1820561"/>
            <a:ext cx="9904882" cy="3970639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Throughout their learning, students progressively develop knowledge, skills and behaviours that support them to develop into active and informed global citizens. </a:t>
            </a:r>
          </a:p>
          <a:p>
            <a:r>
              <a:rPr lang="en-AU" dirty="0"/>
              <a:t>From Foundation to Year 4 students connect with others through their family, school and local community. They come to understand cultural similarities and differences.</a:t>
            </a:r>
          </a:p>
          <a:p>
            <a:r>
              <a:rPr lang="en-AU" dirty="0"/>
              <a:t>During Years 5-8 students become increasingly aware of national events, environmental, social and political issues, and international events and crises. </a:t>
            </a:r>
          </a:p>
          <a:p>
            <a:r>
              <a:rPr lang="en-AU" dirty="0"/>
              <a:t>Through these, they evaluate their role as a global citizen. </a:t>
            </a:r>
          </a:p>
          <a:p>
            <a:r>
              <a:rPr lang="en-AU" dirty="0"/>
              <a:t>In Years 9-10 they have greater awareness of political, legal, national and international issues and consider their roles and responsibilities as global citizens. </a:t>
            </a:r>
          </a:p>
        </p:txBody>
      </p:sp>
    </p:spTree>
    <p:extLst>
      <p:ext uri="{BB962C8B-B14F-4D97-AF65-F5344CB8AC3E}">
        <p14:creationId xmlns:p14="http://schemas.microsoft.com/office/powerpoint/2010/main" val="398831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17390"/>
            <a:ext cx="10018713" cy="1340708"/>
          </a:xfrm>
        </p:spPr>
        <p:txBody>
          <a:bodyPr>
            <a:normAutofit/>
          </a:bodyPr>
          <a:lstStyle/>
          <a:p>
            <a:r>
              <a:rPr lang="en-AU" sz="4800" b="1" dirty="0"/>
              <a:t>Sister School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727885"/>
            <a:ext cx="10018713" cy="3124201"/>
          </a:xfrm>
        </p:spPr>
        <p:txBody>
          <a:bodyPr/>
          <a:lstStyle/>
          <a:p>
            <a:r>
              <a:rPr lang="en-AU" dirty="0" err="1"/>
              <a:t>Kormilda</a:t>
            </a:r>
            <a:r>
              <a:rPr lang="en-AU" dirty="0"/>
              <a:t> College – Darwin</a:t>
            </a:r>
          </a:p>
          <a:p>
            <a:r>
              <a:rPr lang="en-AU" dirty="0"/>
              <a:t>First High School of Voula – Athens</a:t>
            </a:r>
          </a:p>
          <a:p>
            <a:r>
              <a:rPr lang="en-AU" dirty="0"/>
              <a:t>Music School of Larissa</a:t>
            </a:r>
          </a:p>
          <a:p>
            <a:r>
              <a:rPr lang="en-AU" dirty="0"/>
              <a:t>The Hellenic American Educational Foundation (</a:t>
            </a:r>
            <a:r>
              <a:rPr lang="en-AU" dirty="0" err="1"/>
              <a:t>Psychico</a:t>
            </a:r>
            <a:r>
              <a:rPr lang="en-AU" dirty="0"/>
              <a:t> College) Athens</a:t>
            </a:r>
          </a:p>
          <a:p>
            <a:r>
              <a:rPr lang="en-AU" dirty="0" err="1"/>
              <a:t>Dinghuili</a:t>
            </a:r>
            <a:r>
              <a:rPr lang="en-AU" dirty="0"/>
              <a:t> Primary School – </a:t>
            </a:r>
            <a:r>
              <a:rPr lang="en-AU" dirty="0" err="1"/>
              <a:t>Bejing</a:t>
            </a:r>
            <a:endParaRPr lang="en-AU" dirty="0"/>
          </a:p>
          <a:p>
            <a:r>
              <a:rPr lang="en-AU" dirty="0" err="1"/>
              <a:t>Yangpu</a:t>
            </a:r>
            <a:r>
              <a:rPr lang="en-AU" dirty="0"/>
              <a:t> Private Primary School - Shanghai</a:t>
            </a:r>
          </a:p>
        </p:txBody>
      </p:sp>
    </p:spTree>
    <p:extLst>
      <p:ext uri="{BB962C8B-B14F-4D97-AF65-F5344CB8AC3E}">
        <p14:creationId xmlns:p14="http://schemas.microsoft.com/office/powerpoint/2010/main" val="273566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49196"/>
            <a:ext cx="9776815" cy="500448"/>
          </a:xfrm>
        </p:spPr>
        <p:txBody>
          <a:bodyPr>
            <a:normAutofit fontScale="90000"/>
          </a:bodyPr>
          <a:lstStyle/>
          <a:p>
            <a:r>
              <a:rPr lang="en-AU" sz="4800" b="1" dirty="0"/>
              <a:t>1. Start up / Set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233" y="1169775"/>
            <a:ext cx="10865709" cy="5323704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/>
              <a:t>Mou’s</a:t>
            </a:r>
            <a:r>
              <a:rPr lang="en-AU" dirty="0"/>
              <a:t> between Principals, Local Governments, School Council, Greek Community</a:t>
            </a:r>
          </a:p>
          <a:p>
            <a:r>
              <a:rPr lang="en-AU" dirty="0"/>
              <a:t>Willing staff – failure not an option!!</a:t>
            </a:r>
          </a:p>
          <a:p>
            <a:r>
              <a:rPr lang="en-AU" dirty="0"/>
              <a:t> Parent information evenings</a:t>
            </a:r>
          </a:p>
          <a:p>
            <a:r>
              <a:rPr lang="en-AU" dirty="0"/>
              <a:t>Project based initial introductions</a:t>
            </a:r>
          </a:p>
          <a:p>
            <a:pPr lvl="1"/>
            <a:r>
              <a:rPr lang="en-AU" dirty="0"/>
              <a:t>Self</a:t>
            </a:r>
          </a:p>
          <a:p>
            <a:pPr lvl="1"/>
            <a:r>
              <a:rPr lang="en-AU" dirty="0"/>
              <a:t>Hobbies</a:t>
            </a:r>
          </a:p>
          <a:p>
            <a:pPr lvl="1"/>
            <a:r>
              <a:rPr lang="en-AU" dirty="0"/>
              <a:t>Family</a:t>
            </a:r>
          </a:p>
          <a:p>
            <a:pPr lvl="1"/>
            <a:r>
              <a:rPr lang="en-AU" dirty="0"/>
              <a:t>City and lifestyle</a:t>
            </a:r>
          </a:p>
          <a:p>
            <a:r>
              <a:rPr lang="en-AU" dirty="0"/>
              <a:t>Skype sessions and video exchanges</a:t>
            </a:r>
          </a:p>
          <a:p>
            <a:r>
              <a:rPr lang="en-AU" dirty="0"/>
              <a:t>Use of Dropbox, Messenger and WhatsApp</a:t>
            </a:r>
          </a:p>
          <a:p>
            <a:r>
              <a:rPr lang="en-AU" dirty="0"/>
              <a:t>Diaries and topics to share</a:t>
            </a:r>
          </a:p>
          <a:p>
            <a:r>
              <a:rPr lang="en-AU" dirty="0"/>
              <a:t>Cross age peer and buddy system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011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1910</TotalTime>
  <Words>528</Words>
  <Application>Microsoft Office PowerPoint</Application>
  <PresentationFormat>Widescreen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Parallax</vt:lpstr>
      <vt:lpstr>Alphington Grammar School Sister City Relationships</vt:lpstr>
      <vt:lpstr>“Step into the classroom you know and discover the world you don’t”.</vt:lpstr>
      <vt:lpstr>Alphington Grammar School Motto “Aspiring to Excellence” </vt:lpstr>
      <vt:lpstr>Decades of fostering</vt:lpstr>
      <vt:lpstr>Aim</vt:lpstr>
      <vt:lpstr>The Global Gateways Program designed along major interconnected themes for Years 9 and 10 is part of a two year cycle of approaching international education. </vt:lpstr>
      <vt:lpstr>Developing Global Citizens (Stages of Learning)</vt:lpstr>
      <vt:lpstr>Sister School Projects</vt:lpstr>
      <vt:lpstr>1. Start up / Set up</vt:lpstr>
      <vt:lpstr>2. Face to Face contact</vt:lpstr>
      <vt:lpstr>3. Challenges</vt:lpstr>
      <vt:lpstr>Benefits</vt:lpstr>
      <vt:lpstr>Bringing youth together Cross cultural understanding</vt:lpstr>
    </vt:vector>
  </TitlesOfParts>
  <Company>Alphington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Professional Learning</dc:title>
  <dc:creator>Sophie DOYLE</dc:creator>
  <cp:lastModifiedBy>Mike Jakins</cp:lastModifiedBy>
  <cp:revision>184</cp:revision>
  <cp:lastPrinted>2018-07-09T01:16:14Z</cp:lastPrinted>
  <dcterms:created xsi:type="dcterms:W3CDTF">2015-01-14T23:21:14Z</dcterms:created>
  <dcterms:modified xsi:type="dcterms:W3CDTF">2018-07-21T05:59:05Z</dcterms:modified>
</cp:coreProperties>
</file>