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58" r:id="rId4"/>
    <p:sldId id="273" r:id="rId5"/>
    <p:sldId id="274" r:id="rId6"/>
    <p:sldId id="277" r:id="rId7"/>
    <p:sldId id="287" r:id="rId8"/>
    <p:sldId id="275" r:id="rId9"/>
    <p:sldId id="278" r:id="rId10"/>
    <p:sldId id="290" r:id="rId11"/>
    <p:sldId id="291" r:id="rId12"/>
    <p:sldId id="28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41807-174E-4170-8FD9-4F8A0C21EAC1}" v="1" dt="2018-07-21T05:57:36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907" autoAdjust="0"/>
  </p:normalViewPr>
  <p:slideViewPr>
    <p:cSldViewPr>
      <p:cViewPr varScale="1">
        <p:scale>
          <a:sx n="112" d="100"/>
          <a:sy n="112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60F01-D136-441A-9FA5-DB995183526A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609FA-9E42-44B1-BD68-9898D35E5C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10000" contras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42484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Creating Value</a:t>
            </a:r>
            <a:b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Sister City Engagement and Activation</a:t>
            </a:r>
            <a:br>
              <a:rPr lang="en-US" altLang="zh-CN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NingNing</a:t>
            </a:r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Zhang</a:t>
            </a:r>
            <a:b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Chair of Bendigo Sister City Committee</a:t>
            </a:r>
            <a:b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Managing Co-Director of Global City Connect</a:t>
            </a:r>
            <a:endParaRPr lang="zh-CN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58078D-FD5B-49D3-AB11-8C456D42965B}"/>
              </a:ext>
            </a:extLst>
          </p:cNvPr>
          <p:cNvSpPr txBox="1"/>
          <p:nvPr/>
        </p:nvSpPr>
        <p:spPr>
          <a:xfrm>
            <a:off x="3362469" y="29423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Inbound/Outbound Delegation visits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Clearly define the purpose, goals 	and outcomes of each visit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4B2-8F37-4369-8A98-44346BE2ECFE}"/>
              </a:ext>
            </a:extLst>
          </p:cNvPr>
          <p:cNvSpPr txBox="1"/>
          <p:nvPr/>
        </p:nvSpPr>
        <p:spPr>
          <a:xfrm>
            <a:off x="3396749" y="387382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Events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Introduce industry, businesses and stakeholders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Sister City Conference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 Congress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Sporting event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A021D-4199-486F-9BC8-CD8856754563}"/>
              </a:ext>
            </a:extLst>
          </p:cNvPr>
          <p:cNvSpPr txBox="1"/>
          <p:nvPr/>
        </p:nvSpPr>
        <p:spPr>
          <a:xfrm>
            <a:off x="3635896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Engagement </a:t>
            </a:r>
          </a:p>
        </p:txBody>
      </p:sp>
    </p:spTree>
    <p:extLst>
      <p:ext uri="{BB962C8B-B14F-4D97-AF65-F5344CB8AC3E}">
        <p14:creationId xmlns:p14="http://schemas.microsoft.com/office/powerpoint/2010/main" val="1569169749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292BB1C-122B-42AD-9347-8E8D8131B0DF}"/>
              </a:ext>
            </a:extLst>
          </p:cNvPr>
          <p:cNvSpPr txBox="1"/>
          <p:nvPr/>
        </p:nvSpPr>
        <p:spPr>
          <a:xfrm>
            <a:off x="3909676" y="2564904"/>
            <a:ext cx="5227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Industry / Business specific MOUs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Innovation 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Education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Agribusiness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Tourism</a:t>
            </a:r>
          </a:p>
          <a:p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activates your opportunities?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Consultant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Internal Team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Advisory Committee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E9B18-129B-43E0-A3E0-F5C9FC612865}"/>
              </a:ext>
            </a:extLst>
          </p:cNvPr>
          <p:cNvSpPr txBox="1"/>
          <p:nvPr/>
        </p:nvSpPr>
        <p:spPr>
          <a:xfrm rot="10800000" flipV="1">
            <a:off x="4211960" y="21955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Activation</a:t>
            </a:r>
          </a:p>
        </p:txBody>
      </p:sp>
    </p:spTree>
    <p:extLst>
      <p:ext uri="{BB962C8B-B14F-4D97-AF65-F5344CB8AC3E}">
        <p14:creationId xmlns:p14="http://schemas.microsoft.com/office/powerpoint/2010/main" val="388303398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8229600" cy="2439144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Connect. Engage. Activate</a:t>
            </a:r>
            <a:b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zh-CN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DDE57A1-CB94-4B4D-9C91-0907867810CA}"/>
              </a:ext>
            </a:extLst>
          </p:cNvPr>
          <p:cNvSpPr txBox="1">
            <a:spLocks/>
          </p:cNvSpPr>
          <p:nvPr/>
        </p:nvSpPr>
        <p:spPr>
          <a:xfrm>
            <a:off x="4139952" y="2172206"/>
            <a:ext cx="3250704" cy="2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NingNing</a:t>
            </a:r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Zhang</a:t>
            </a:r>
          </a:p>
          <a:p>
            <a:pPr algn="l"/>
            <a:endParaRPr lang="en-US" altLang="zh-CN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Managing Co-Director</a:t>
            </a:r>
          </a:p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City Connect</a:t>
            </a:r>
          </a:p>
          <a:p>
            <a:pPr algn="l"/>
            <a:endParaRPr lang="en-US" altLang="zh-CN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0447743809</a:t>
            </a:r>
          </a:p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www.globalcityconnect.org</a:t>
            </a:r>
          </a:p>
          <a:p>
            <a:pPr algn="l"/>
            <a:r>
              <a:rPr lang="en-AU" altLang="zh-CN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md@globalcityconnect.org</a:t>
            </a:r>
            <a:endParaRPr lang="zh-CN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8">
            <a:extLst>
              <a:ext uri="{FF2B5EF4-FFF2-40B4-BE49-F238E27FC236}">
                <a16:creationId xmlns:a16="http://schemas.microsoft.com/office/drawing/2014/main" id="{B5676392-6E3F-4012-A59E-F2E6DB684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2301"/>
            <a:ext cx="3816424" cy="417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0FB3BA-9685-4967-B24D-1116C4EAAC44}"/>
              </a:ext>
            </a:extLst>
          </p:cNvPr>
          <p:cNvSpPr txBox="1"/>
          <p:nvPr/>
        </p:nvSpPr>
        <p:spPr>
          <a:xfrm>
            <a:off x="4572000" y="1988840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VISION: Linking Bendigo to the cities of the world.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pPr lvl="0"/>
            <a:r>
              <a:rPr lang="en-AU" dirty="0">
                <a:solidFill>
                  <a:schemeClr val="bg1"/>
                </a:solidFill>
              </a:rPr>
              <a:t>VALUES:</a:t>
            </a:r>
          </a:p>
          <a:p>
            <a:pPr lvl="0"/>
            <a:r>
              <a:rPr lang="en-AU" dirty="0">
                <a:solidFill>
                  <a:schemeClr val="bg1"/>
                </a:solidFill>
              </a:rPr>
              <a:t>Cultural Awareness and Understanding</a:t>
            </a:r>
          </a:p>
          <a:p>
            <a:pPr lvl="0"/>
            <a:r>
              <a:rPr lang="en-AU" dirty="0">
                <a:solidFill>
                  <a:schemeClr val="bg1"/>
                </a:solidFill>
              </a:rPr>
              <a:t>Cooperation</a:t>
            </a:r>
          </a:p>
          <a:p>
            <a:pPr lvl="0"/>
            <a:r>
              <a:rPr lang="en-AU" dirty="0">
                <a:solidFill>
                  <a:schemeClr val="bg1"/>
                </a:solidFill>
              </a:rPr>
              <a:t>Mutual Benefit</a:t>
            </a:r>
          </a:p>
          <a:p>
            <a:pPr lvl="0"/>
            <a:endParaRPr lang="en-AU" b="1" dirty="0">
              <a:solidFill>
                <a:schemeClr val="bg1"/>
              </a:solidFill>
            </a:endParaRPr>
          </a:p>
          <a:p>
            <a:pPr lvl="0"/>
            <a:endParaRPr lang="en-AU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Los Altos, established in 1987, California, USA.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St Just, established in 2006, United Kingdom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Haimen, established in 2014, Jiangsu Province, China.</a:t>
            </a:r>
          </a:p>
          <a:p>
            <a:pPr algn="ctr"/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D3868-39FC-491E-913A-2ABC8E1E42B9}"/>
              </a:ext>
            </a:extLst>
          </p:cNvPr>
          <p:cNvSpPr txBox="1"/>
          <p:nvPr/>
        </p:nvSpPr>
        <p:spPr>
          <a:xfrm>
            <a:off x="4567335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Bendigo Sister Cities Committee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1484784"/>
            <a:ext cx="4499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 2016 Strategic Plan 16-19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2017 New Branding and Communication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 2017 Bendigo delegation to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 2017 Inbound provincial infrastructure delegation – Ravenswood Intersection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 2017 Outbound delegation to Selangor Malaysia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 2017 Inbound delegation from City of Ningbo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2018 Conference Keynote speaker about Business Diversity by Hebei Provincial Chamber of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2018 One-belt-one-road International Sister City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ACF82-6836-4E01-909A-E53005C6B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1"/>
            <a:ext cx="464400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DF1C3-A3E3-4238-98D5-03F481F8D337}"/>
              </a:ext>
            </a:extLst>
          </p:cNvPr>
          <p:cNvSpPr txBox="1"/>
          <p:nvPr/>
        </p:nvSpPr>
        <p:spPr>
          <a:xfrm>
            <a:off x="5004048" y="84890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Major Achievements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1DC44-4C8E-4618-AB43-27B46E8CA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5" y="836712"/>
            <a:ext cx="84672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75F3F2-F54B-4CA1-AC24-B1712209C80C}"/>
              </a:ext>
            </a:extLst>
          </p:cNvPr>
          <p:cNvSpPr/>
          <p:nvPr/>
        </p:nvSpPr>
        <p:spPr>
          <a:xfrm>
            <a:off x="255577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2018 One-Belt-One-Road International Sister City Conference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Nantong- China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2748" y="1658405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Nantong Vocational Education College of Science &amp; Technology</a:t>
            </a:r>
          </a:p>
          <a:p>
            <a:pPr algn="ctr"/>
            <a:endParaRPr lang="en-US" altLang="zh-CN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Nantong No. 2 Middle School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Nantong </a:t>
            </a:r>
            <a:r>
              <a:rPr lang="en-AU" dirty="0" err="1">
                <a:solidFill>
                  <a:schemeClr val="bg1"/>
                </a:solidFill>
              </a:rPr>
              <a:t>Alphay</a:t>
            </a:r>
            <a:r>
              <a:rPr lang="en-AU" dirty="0">
                <a:solidFill>
                  <a:schemeClr val="bg1"/>
                </a:solidFill>
              </a:rPr>
              <a:t> Bio Technology 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 err="1">
                <a:solidFill>
                  <a:schemeClr val="bg1"/>
                </a:solidFill>
              </a:rPr>
              <a:t>Haohe</a:t>
            </a:r>
            <a:r>
              <a:rPr lang="en-AU" dirty="0">
                <a:solidFill>
                  <a:schemeClr val="bg1"/>
                </a:solidFill>
              </a:rPr>
              <a:t> Scenic Area</a:t>
            </a:r>
          </a:p>
          <a:p>
            <a:pPr algn="ctr"/>
            <a:endParaRPr lang="en-US" altLang="zh-CN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Nantong Economic Technological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Development Area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Nantong Museum</a:t>
            </a:r>
          </a:p>
          <a:p>
            <a:pPr algn="ctr"/>
            <a:endParaRPr lang="en-US" altLang="zh-CN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People-to-people exchange conference </a:t>
            </a:r>
          </a:p>
          <a:p>
            <a:pPr algn="ctr"/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28907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Overview of the Conference</a:t>
            </a:r>
          </a:p>
        </p:txBody>
      </p:sp>
      <p:pic>
        <p:nvPicPr>
          <p:cNvPr id="1026" name="Picture 2" descr="图像">
            <a:extLst>
              <a:ext uri="{FF2B5EF4-FFF2-40B4-BE49-F238E27FC236}">
                <a16:creationId xmlns:a16="http://schemas.microsoft.com/office/drawing/2014/main" id="{43A54B68-C968-4772-9BDB-DCC7F55C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23" y="466733"/>
            <a:ext cx="4652325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040" y="3953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MOU’s 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9424" y="836712"/>
            <a:ext cx="4584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Global City Connect Australia and </a:t>
            </a:r>
            <a:r>
              <a:rPr lang="en-US" b="1" dirty="0">
                <a:solidFill>
                  <a:schemeClr val="bg1"/>
                </a:solidFill>
              </a:rPr>
              <a:t>Agriculture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Commission of Nantong City, China on the development of Modern Agriculture. </a:t>
            </a:r>
            <a:endParaRPr lang="en-AU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St. Peters No. 376 Middle School and No 02 Middle School Nantong, China on the </a:t>
            </a:r>
            <a:r>
              <a:rPr lang="en-US" b="1" dirty="0">
                <a:solidFill>
                  <a:schemeClr val="bg1"/>
                </a:solidFill>
              </a:rPr>
              <a:t>Education</a:t>
            </a:r>
            <a:r>
              <a:rPr lang="en-US" sz="1600" dirty="0">
                <a:solidFill>
                  <a:schemeClr val="bg1"/>
                </a:solidFill>
              </a:rPr>
              <a:t> Exchange </a:t>
            </a:r>
            <a:endParaRPr lang="en-AU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Vacoas</a:t>
            </a:r>
            <a:r>
              <a:rPr lang="en-US" sz="1600" dirty="0">
                <a:solidFill>
                  <a:schemeClr val="bg1"/>
                </a:solidFill>
              </a:rPr>
              <a:t> -Phoenix, Mauritius And Jiangsu </a:t>
            </a:r>
            <a:r>
              <a:rPr lang="en-US" sz="1600" dirty="0" err="1">
                <a:solidFill>
                  <a:schemeClr val="bg1"/>
                </a:solidFill>
              </a:rPr>
              <a:t>Alphay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Bio Technology </a:t>
            </a:r>
            <a:r>
              <a:rPr lang="en-US" sz="1600" dirty="0">
                <a:solidFill>
                  <a:schemeClr val="bg1"/>
                </a:solidFill>
              </a:rPr>
              <a:t>Co., Ltd. on Paratheatrical Product Development </a:t>
            </a:r>
            <a:endParaRPr lang="en-AU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Siena Foreign Language University and Jiangsu </a:t>
            </a:r>
            <a:r>
              <a:rPr lang="en-US" b="1" dirty="0">
                <a:solidFill>
                  <a:schemeClr val="bg1"/>
                </a:solidFill>
              </a:rPr>
              <a:t>Arts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and Technology </a:t>
            </a:r>
            <a:r>
              <a:rPr lang="en-US" sz="1600" dirty="0">
                <a:solidFill>
                  <a:schemeClr val="bg1"/>
                </a:solidFill>
              </a:rPr>
              <a:t>Vocational College on Student and Teacher Exchange and Cooperation in College Establishment</a:t>
            </a:r>
            <a:endParaRPr lang="en-AU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Gimei</a:t>
            </a:r>
            <a:r>
              <a:rPr lang="en-US" sz="1600" dirty="0">
                <a:solidFill>
                  <a:schemeClr val="bg1"/>
                </a:solidFill>
              </a:rPr>
              <a:t> City, South Korea and City of Nantong Sports Bureau on </a:t>
            </a:r>
            <a:r>
              <a:rPr lang="en-US" b="1" dirty="0">
                <a:solidFill>
                  <a:schemeClr val="bg1"/>
                </a:solidFill>
              </a:rPr>
              <a:t>Physical Education </a:t>
            </a:r>
            <a:r>
              <a:rPr lang="en-US" sz="1600" dirty="0">
                <a:solidFill>
                  <a:schemeClr val="bg1"/>
                </a:solidFill>
              </a:rPr>
              <a:t>Development and Applications for Communities</a:t>
            </a:r>
            <a:endParaRPr lang="en-AU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Swansea City AFC, Swansea, Wales, the United Kingdom and Nantong </a:t>
            </a:r>
            <a:r>
              <a:rPr lang="en-US" sz="1600" dirty="0" err="1">
                <a:solidFill>
                  <a:schemeClr val="bg1"/>
                </a:solidFill>
              </a:rPr>
              <a:t>Zhiyun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Football Club</a:t>
            </a:r>
            <a:r>
              <a:rPr lang="en-US" sz="1600" dirty="0">
                <a:solidFill>
                  <a:schemeClr val="bg1"/>
                </a:solidFill>
              </a:rPr>
              <a:t>, Nantong, Jiangsu Province, China</a:t>
            </a:r>
            <a:endParaRPr lang="en-AU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Business Promotion Co., Ltd., Duchy of Lauenburg, Federal Republic of Germany And Haimen </a:t>
            </a:r>
            <a:r>
              <a:rPr lang="en-US" b="1" dirty="0">
                <a:solidFill>
                  <a:schemeClr val="bg1"/>
                </a:solidFill>
              </a:rPr>
              <a:t>Industrial Park</a:t>
            </a:r>
            <a:r>
              <a:rPr lang="en-US" sz="1600" dirty="0">
                <a:solidFill>
                  <a:schemeClr val="bg1"/>
                </a:solidFill>
              </a:rPr>
              <a:t>, People's Republic of China</a:t>
            </a:r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33C16-AAEE-499D-8B17-DAF2EFBA0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0"/>
          <a:stretch/>
        </p:blipFill>
        <p:spPr>
          <a:xfrm>
            <a:off x="0" y="0"/>
            <a:ext cx="4499993" cy="688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l_-_dpc_china_strategy_progress_report_accessible_for_website - Word">
            <a:extLst>
              <a:ext uri="{FF2B5EF4-FFF2-40B4-BE49-F238E27FC236}">
                <a16:creationId xmlns:a16="http://schemas.microsoft.com/office/drawing/2014/main" id="{204F64EF-260E-4460-9218-FCC35D6A7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61" y="2472650"/>
            <a:ext cx="9151506" cy="436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inal_-_dpc_china_strategy_progress_report_accessible_for_website - Word">
            <a:extLst>
              <a:ext uri="{FF2B5EF4-FFF2-40B4-BE49-F238E27FC236}">
                <a16:creationId xmlns:a16="http://schemas.microsoft.com/office/drawing/2014/main" id="{1DDA7E4F-85C9-436C-A777-7E6E2D4F3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392" y="476672"/>
            <a:ext cx="4608512" cy="100811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2204864"/>
            <a:ext cx="4499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 Outcomes</a:t>
            </a:r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Investment and Jobs</a:t>
            </a:r>
          </a:p>
          <a:p>
            <a:pPr algn="ctr"/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Trade</a:t>
            </a:r>
          </a:p>
          <a:p>
            <a:pPr algn="ctr"/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Visitors</a:t>
            </a:r>
          </a:p>
          <a:p>
            <a:pPr algn="ctr"/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Students</a:t>
            </a:r>
          </a:p>
          <a:p>
            <a:pPr algn="ctr"/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hina_Strategy_-_English - Word">
            <a:extLst>
              <a:ext uri="{FF2B5EF4-FFF2-40B4-BE49-F238E27FC236}">
                <a16:creationId xmlns:a16="http://schemas.microsoft.com/office/drawing/2014/main" id="{2237D258-6F7F-40B9-9B80-96C3EF9B5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916832"/>
            <a:ext cx="4176464" cy="46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4980" y="4149080"/>
            <a:ext cx="4781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City to City Relationships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Strategic Research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Based on our Industry Capacity and their Market Alignment </a:t>
            </a:r>
          </a:p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altLang="zh-CN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Size of Population</a:t>
            </a:r>
          </a:p>
          <a:p>
            <a:endParaRPr lang="en-US" altLang="zh-C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B7118-C3DE-4B7E-95AA-7842E88B137C}"/>
              </a:ext>
            </a:extLst>
          </p:cNvPr>
          <p:cNvSpPr txBox="1"/>
          <p:nvPr/>
        </p:nvSpPr>
        <p:spPr>
          <a:xfrm rot="10800000" flipV="1">
            <a:off x="3566826" y="374729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Relationships</a:t>
            </a: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15139</TotalTime>
  <Words>362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Wingdings</vt:lpstr>
      <vt:lpstr>Office 主题</vt:lpstr>
      <vt:lpstr>Creating Value Sister City Engagement and Activation  NingNing Zhang Chair of Bendigo Sister City Committee Managing Co-Director of Global City 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Connect. Engage. Activate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AVIP Forum on International City and Port Cooperation - Opening Speech   Wang Jianhou, Deputy Mayor of Ningbo July 11, 2016</dc:title>
  <dc:creator>Reverend</dc:creator>
  <cp:lastModifiedBy>Mike Jakins</cp:lastModifiedBy>
  <cp:revision>183</cp:revision>
  <dcterms:created xsi:type="dcterms:W3CDTF">2016-06-27T06:01:31Z</dcterms:created>
  <dcterms:modified xsi:type="dcterms:W3CDTF">2018-07-21T05:57:39Z</dcterms:modified>
</cp:coreProperties>
</file>