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38"/>
  </p:notesMasterIdLst>
  <p:handoutMasterIdLst>
    <p:handoutMasterId r:id="rId39"/>
  </p:handoutMasterIdLst>
  <p:sldIdLst>
    <p:sldId id="457" r:id="rId2"/>
    <p:sldId id="459" r:id="rId3"/>
    <p:sldId id="458" r:id="rId4"/>
    <p:sldId id="419" r:id="rId5"/>
    <p:sldId id="446" r:id="rId6"/>
    <p:sldId id="488" r:id="rId7"/>
    <p:sldId id="482" r:id="rId8"/>
    <p:sldId id="490" r:id="rId9"/>
    <p:sldId id="395" r:id="rId10"/>
    <p:sldId id="455" r:id="rId11"/>
    <p:sldId id="485" r:id="rId12"/>
    <p:sldId id="497" r:id="rId13"/>
    <p:sldId id="452" r:id="rId14"/>
    <p:sldId id="327" r:id="rId15"/>
    <p:sldId id="493" r:id="rId16"/>
    <p:sldId id="454" r:id="rId17"/>
    <p:sldId id="483" r:id="rId18"/>
    <p:sldId id="500" r:id="rId19"/>
    <p:sldId id="484" r:id="rId20"/>
    <p:sldId id="460" r:id="rId21"/>
    <p:sldId id="461" r:id="rId22"/>
    <p:sldId id="462" r:id="rId23"/>
    <p:sldId id="471" r:id="rId24"/>
    <p:sldId id="467" r:id="rId25"/>
    <p:sldId id="495" r:id="rId26"/>
    <p:sldId id="498" r:id="rId27"/>
    <p:sldId id="499" r:id="rId28"/>
    <p:sldId id="496" r:id="rId29"/>
    <p:sldId id="509" r:id="rId30"/>
    <p:sldId id="391" r:id="rId31"/>
    <p:sldId id="479" r:id="rId32"/>
    <p:sldId id="472" r:id="rId33"/>
    <p:sldId id="492" r:id="rId34"/>
    <p:sldId id="510" r:id="rId35"/>
    <p:sldId id="512" r:id="rId36"/>
    <p:sldId id="513" r:id="rId37"/>
  </p:sldIdLst>
  <p:sldSz cx="9144000" cy="6858000" type="screen4x3"/>
  <p:notesSz cx="6873875" cy="10061575"/>
  <p:photoAlbum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EDE9F-C8A7-4F91-B8F6-18F3BC921C23}" v="1" dt="2018-07-21T05:56:59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113" d="100"/>
          <a:sy n="113" d="100"/>
        </p:scale>
        <p:origin x="15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675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675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BB9A77-2485-41F0-A495-A364EF1B04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03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ED8570-850D-4640-BFB6-4D9B642F1FF2}" type="datetimeFigureOut">
              <a:rPr lang="en-AU"/>
              <a:pPr>
                <a:defRPr/>
              </a:pPr>
              <a:t>21/07/2018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AAC8C4-03B3-4DF5-B8B8-D7C7CB2638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409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B03A60-EA01-4643-A0CD-9E9DE6CBDDFE}" type="slidenum">
              <a:rPr lang="en-AU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AU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4DA8F-B32A-4A77-AE46-3711540932E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19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C39C3-B0F8-4FAC-AF81-E9232D8AD26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92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6420E-6E0E-4977-BB77-1D92ED2283F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94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BCA8-A228-4F87-9385-A1A5343673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83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54AA4-36DD-4B81-AA0F-FB27B936281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90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4C33-359D-4EAD-9DDB-818A753AA7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88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39BA-E7DC-4DD5-BF65-999C87ED5F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3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A457-DA9A-4389-BD1D-DA5F1761D6C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50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DC691-24CE-4DC9-97B5-520A2366F27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39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6319E-AE25-4BF2-82DF-28219BB5CC6D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52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C504A-D608-4719-BE4B-C0D13D0AE6C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84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064B-B17F-43A0-A1BF-73B6246C9E7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08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C88B3-E18A-4EDF-A0A1-DFB75B894A0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15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0DA91-C97E-44E9-9091-E093AE6BBD5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12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197-CF71-45FB-BA6F-8EA4193752F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9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CAE127-9E13-4DBB-9952-D97F9FB75D7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9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50" name="AutoShape 7"/>
          <p:cNvSpPr>
            <a:spLocks noChangeAspect="1" noChangeArrowheads="1" noTextEdit="1"/>
          </p:cNvSpPr>
          <p:nvPr/>
        </p:nvSpPr>
        <p:spPr bwMode="auto">
          <a:xfrm>
            <a:off x="785813" y="346075"/>
            <a:ext cx="7643812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4375150" y="341313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4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679" y="248944"/>
            <a:ext cx="1324361" cy="12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3786188" y="2700338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400">
                <a:solidFill>
                  <a:srgbClr val="000000"/>
                </a:solidFill>
                <a:latin typeface="Century Gothic" pitchFamily="34" charset="0"/>
              </a:rPr>
              <a:t>                    </a:t>
            </a:r>
            <a:endParaRPr lang="en-AU" altLang="en-US" sz="1800"/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17" y="260648"/>
            <a:ext cx="1470654" cy="12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7491413" y="2706688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4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4375150" y="2890838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4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4375150" y="3113088"/>
            <a:ext cx="55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58" name="Rectangle 16"/>
          <p:cNvSpPr>
            <a:spLocks noChangeArrowheads="1"/>
          </p:cNvSpPr>
          <p:nvPr/>
        </p:nvSpPr>
        <p:spPr bwMode="auto">
          <a:xfrm>
            <a:off x="372598" y="1880089"/>
            <a:ext cx="8307138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7200" b="1" dirty="0">
                <a:latin typeface="+mn-lt"/>
              </a:rPr>
              <a:t>Frankston - Susono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Community Based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Sister City Relationship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100" b="1" dirty="0"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Mayor Cr Colin Hampton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Chairperson Peter Patterson</a:t>
            </a:r>
            <a:endParaRPr lang="en-AU" altLang="en-US" sz="2800" b="1" dirty="0">
              <a:latin typeface="+mn-lt"/>
            </a:endParaRPr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8116888" y="3351213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1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3097213" y="3838575"/>
            <a:ext cx="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1" name="Rectangle 19"/>
          <p:cNvSpPr>
            <a:spLocks noChangeArrowheads="1"/>
          </p:cNvSpPr>
          <p:nvPr/>
        </p:nvSpPr>
        <p:spPr bwMode="auto">
          <a:xfrm>
            <a:off x="4751388" y="3838575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100" b="1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062" name="Rectangle 20"/>
          <p:cNvSpPr>
            <a:spLocks noChangeArrowheads="1"/>
          </p:cNvSpPr>
          <p:nvPr/>
        </p:nvSpPr>
        <p:spPr bwMode="auto">
          <a:xfrm>
            <a:off x="5656263" y="3838575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1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63" name="Rectangle 21"/>
          <p:cNvSpPr>
            <a:spLocks noChangeArrowheads="1"/>
          </p:cNvSpPr>
          <p:nvPr/>
        </p:nvSpPr>
        <p:spPr bwMode="auto">
          <a:xfrm>
            <a:off x="4375150" y="4330700"/>
            <a:ext cx="55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64" name="Rectangle 22"/>
          <p:cNvSpPr>
            <a:spLocks noChangeArrowheads="1"/>
          </p:cNvSpPr>
          <p:nvPr/>
        </p:nvSpPr>
        <p:spPr bwMode="auto">
          <a:xfrm>
            <a:off x="3321050" y="4567238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5" name="Rectangle 23"/>
          <p:cNvSpPr>
            <a:spLocks noChangeArrowheads="1"/>
          </p:cNvSpPr>
          <p:nvPr/>
        </p:nvSpPr>
        <p:spPr bwMode="auto">
          <a:xfrm>
            <a:off x="4186238" y="4567238"/>
            <a:ext cx="111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1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 dirty="0"/>
          </a:p>
        </p:txBody>
      </p:sp>
      <p:sp>
        <p:nvSpPr>
          <p:cNvPr id="2066" name="Rectangle 24"/>
          <p:cNvSpPr>
            <a:spLocks noChangeArrowheads="1"/>
          </p:cNvSpPr>
          <p:nvPr/>
        </p:nvSpPr>
        <p:spPr bwMode="auto">
          <a:xfrm>
            <a:off x="4295775" y="4567238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7" name="Rectangle 25"/>
          <p:cNvSpPr>
            <a:spLocks noChangeArrowheads="1"/>
          </p:cNvSpPr>
          <p:nvPr/>
        </p:nvSpPr>
        <p:spPr bwMode="auto">
          <a:xfrm>
            <a:off x="4457700" y="4567238"/>
            <a:ext cx="1095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1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sp>
        <p:nvSpPr>
          <p:cNvPr id="2068" name="Rectangle 26"/>
          <p:cNvSpPr>
            <a:spLocks noChangeArrowheads="1"/>
          </p:cNvSpPr>
          <p:nvPr/>
        </p:nvSpPr>
        <p:spPr bwMode="auto">
          <a:xfrm>
            <a:off x="4999038" y="4567238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69" name="Rectangle 27"/>
          <p:cNvSpPr>
            <a:spLocks noChangeArrowheads="1"/>
          </p:cNvSpPr>
          <p:nvPr/>
        </p:nvSpPr>
        <p:spPr bwMode="auto">
          <a:xfrm>
            <a:off x="5430838" y="4567238"/>
            <a:ext cx="111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1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AU" altLang="en-US" sz="1800"/>
          </a:p>
        </p:txBody>
      </p:sp>
      <p:pic>
        <p:nvPicPr>
          <p:cNvPr id="2070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848" y="248944"/>
            <a:ext cx="1898888" cy="12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:\Users\Patterson\AppData\Local\Microsoft\Windows\Temporary Internet Files\Content.Outlook\4X037YL1\Susono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Patterson\AppData\Local\Microsoft\Windows\Temporary Internet Files\Content.Outlook\4X037YL1\IMG_50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"/>
          <a:stretch/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10002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794"/>
            <a:ext cx="4572000" cy="342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29794"/>
            <a:ext cx="4571999" cy="3428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481654" y="468439"/>
            <a:ext cx="855484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b="1" dirty="0">
                <a:latin typeface="+mn-lt"/>
              </a:rPr>
              <a:t>What we do </a:t>
            </a:r>
            <a:endParaRPr lang="en-AU" altLang="en-US" sz="4000" b="1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endParaRPr lang="en-AU" altLang="en-US" sz="1400" dirty="0"/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Annual Japanese Speech Contest – 80 Plus Primary and Secondary school students Language participate. We use local Japanese native speakers as judges.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Bi annual Japanese Festival with emphasis on youth activities.</a:t>
            </a:r>
            <a:endParaRPr lang="en-AU" altLang="en-US" sz="2400" b="1" dirty="0">
              <a:latin typeface="+mn-lt"/>
            </a:endParaRP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4 yearly delegation visits to Japan 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Hosting short term visits from Susono – giving students an insight into our culture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Loaning resources to local schools to support cultural activities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2016 Speech Contest Photos\IMG_21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-27384"/>
            <a:ext cx="9144000" cy="68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3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64" y="0"/>
            <a:ext cx="4849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FJF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30041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IMGP1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2131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GP1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787900" cy="35909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FJF0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3" y="3262313"/>
            <a:ext cx="4356100" cy="322103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221288" y="6524625"/>
            <a:ext cx="3887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800" b="1"/>
              <a:t>Japanese Cultural Fairs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352159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b="1" dirty="0">
                <a:latin typeface="+mn-lt"/>
              </a:rPr>
              <a:t>What we also do</a:t>
            </a:r>
            <a:endParaRPr lang="en-AU" altLang="en-US" sz="4000" b="1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endParaRPr lang="en-AU" altLang="en-US" sz="1400" dirty="0"/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Maintain the Frankston Susono Japanese Garden at Frankston High School – Now Japanese style gardens in a number of local primary and secondary schools. 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Recruit for a Susono Community Teaching Position 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Built sound relationship with Japanese Organisations – </a:t>
            </a:r>
            <a:r>
              <a:rPr lang="en-AU" altLang="en-US" sz="2400" b="1" dirty="0" err="1">
                <a:latin typeface="+mn-lt"/>
              </a:rPr>
              <a:t>eg</a:t>
            </a:r>
            <a:r>
              <a:rPr lang="en-AU" altLang="en-US" sz="2400" b="1" dirty="0">
                <a:latin typeface="+mn-lt"/>
              </a:rPr>
              <a:t> Consul General, Japanese businesses, local Japanese Community.</a:t>
            </a:r>
          </a:p>
        </p:txBody>
      </p:sp>
    </p:spTree>
    <p:extLst>
      <p:ext uri="{BB962C8B-B14F-4D97-AF65-F5344CB8AC3E}">
        <p14:creationId xmlns:p14="http://schemas.microsoft.com/office/powerpoint/2010/main" val="159195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:\Users\Patterson\Desktop\Frankston Photos\Japanese Garden\ROLL2DX-2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30163"/>
            <a:ext cx="4476750" cy="3382962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Patterson\Desktop\Frankston Photos\Japanese Garden\IMGP09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3429000"/>
            <a:ext cx="4476750" cy="346868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Patterson\Desktop\Frankston Photos\Japanese Garden\IMGP09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3429000"/>
            <a:ext cx="4672013" cy="346868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3" descr="agar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39688"/>
            <a:ext cx="4646612" cy="3389312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20141012_115347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40" y="0"/>
            <a:ext cx="9148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20141012_11541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8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" y="-1429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1950" y="260350"/>
            <a:ext cx="84582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Background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AU" altLang="en-US" sz="1800" b="1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AU" altLang="en-US" sz="2400" b="1" dirty="0">
                <a:latin typeface="+mn-lt"/>
              </a:rPr>
              <a:t>	Proclamation between cities signed 22 February 1982.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AU" altLang="en-US" sz="2400" b="1" dirty="0">
                <a:latin typeface="+mn-lt"/>
              </a:rPr>
              <a:t>	Instigated by </a:t>
            </a:r>
            <a:r>
              <a:rPr lang="en-AU" altLang="en-US" sz="2400" b="1" dirty="0" err="1">
                <a:latin typeface="+mn-lt"/>
              </a:rPr>
              <a:t>Yazaki</a:t>
            </a:r>
            <a:r>
              <a:rPr lang="en-AU" altLang="en-US" sz="2400" b="1" dirty="0">
                <a:latin typeface="+mn-lt"/>
              </a:rPr>
              <a:t> (Australian Arrow) in Susono and 	Frankston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AU" altLang="en-US" sz="2400" b="1" dirty="0">
                <a:latin typeface="+mn-lt"/>
              </a:rPr>
              <a:t>	Managed by community volunteers in both cities: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AU" altLang="en-US" b="1" dirty="0">
                <a:latin typeface="+mn-lt"/>
              </a:rPr>
              <a:t>	Frankston Susono Friendship Association (FSFA)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AU" altLang="en-US" b="1" dirty="0">
                <a:latin typeface="+mn-lt"/>
              </a:rPr>
              <a:t>	Susono Overseas Friendship Association (SOFA)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US" altLang="en-US" sz="2400" b="1" dirty="0">
                <a:latin typeface="+mn-lt"/>
              </a:rPr>
              <a:t>	Activities supported and funded by respective Councils 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627063" algn="l"/>
              </a:tabLst>
            </a:pPr>
            <a:r>
              <a:rPr lang="en-AU" altLang="en-US" sz="2400" b="1" dirty="0">
                <a:latin typeface="+mn-lt"/>
              </a:rPr>
              <a:t>	36 years of active and sustained effort by many in both 	cities and beyond.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AU" altLang="en-US" sz="1800" b="1" dirty="0"/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188640"/>
            <a:ext cx="8623622" cy="66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Our Success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AU" altLang="en-US" sz="1600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Student Exchange Program – 75 students on long term 	exchange and over 500 short term stays;</a:t>
            </a:r>
          </a:p>
          <a:p>
            <a:pPr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Given the youth of Frankston life changing experiences – </a:t>
            </a:r>
            <a:r>
              <a:rPr lang="en-AU" altLang="en-US" sz="2400" b="1" dirty="0" err="1">
                <a:latin typeface="+mn-lt"/>
              </a:rPr>
              <a:t>eg</a:t>
            </a:r>
            <a:r>
              <a:rPr lang="en-AU" altLang="en-US" sz="2400" b="1" dirty="0">
                <a:latin typeface="+mn-lt"/>
              </a:rPr>
              <a:t>	band performance at World Expo 2005;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Facilitated creation of Japanese Language Book about 	school 	life in Susono – used in schools all over Australia.</a:t>
            </a:r>
          </a:p>
          <a:p>
            <a:pPr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International recognition for “building bridges” in the 	community. – </a:t>
            </a:r>
            <a:r>
              <a:rPr lang="en-AU" altLang="en-US" sz="2400" b="1" dirty="0" err="1">
                <a:latin typeface="+mn-lt"/>
              </a:rPr>
              <a:t>Yazaki</a:t>
            </a:r>
            <a:r>
              <a:rPr lang="en-AU" altLang="en-US" sz="2400" b="1" dirty="0">
                <a:latin typeface="+mn-lt"/>
              </a:rPr>
              <a:t> Global Forum 2006</a:t>
            </a:r>
          </a:p>
          <a:p>
            <a:pPr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Awards from the Sister Cities Australia for our activities: </a:t>
            </a:r>
            <a:r>
              <a:rPr lang="en-AU" altLang="en-US" sz="2400" b="1" dirty="0" err="1">
                <a:latin typeface="+mn-lt"/>
              </a:rPr>
              <a:t>eg</a:t>
            </a:r>
            <a:endParaRPr lang="en-AU" altLang="en-US" sz="2400" b="1" dirty="0">
              <a:latin typeface="+mn-lt"/>
            </a:endParaRPr>
          </a:p>
          <a:p>
            <a:pPr marL="1616075" indent="-361950"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2007 Best overall sister city program in Australia.</a:t>
            </a:r>
          </a:p>
          <a:p>
            <a:pPr marL="1616075" indent="-361950">
              <a:spcBef>
                <a:spcPct val="0"/>
              </a:spcBef>
            </a:pPr>
            <a:r>
              <a:rPr lang="en-US" altLang="en-US" sz="2400" b="1" dirty="0">
                <a:latin typeface="+mn-lt"/>
              </a:rPr>
              <a:t>	2017 Community Involvement</a:t>
            </a:r>
            <a:endParaRPr lang="en-AU" alt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0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888" y="549275"/>
            <a:ext cx="446722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sc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498475"/>
            <a:ext cx="45989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H1_160"/>
          <p:cNvSpPr>
            <a:spLocks noGrp="1" noChangeAspect="1" noChangeArrowheads="1"/>
          </p:cNvSpPr>
          <p:nvPr isPhoto="1"/>
        </p:nvSpPr>
        <p:spPr bwMode="auto">
          <a:xfrm>
            <a:off x="5364163" y="-26988"/>
            <a:ext cx="3779837" cy="36210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 descr="SH1_19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5364163" cy="357663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Rectangle 4" descr="SH1_167"/>
          <p:cNvSpPr>
            <a:spLocks noGrp="1" noChangeAspect="1" noChangeArrowheads="1"/>
          </p:cNvSpPr>
          <p:nvPr isPhoto="1"/>
        </p:nvSpPr>
        <p:spPr bwMode="auto">
          <a:xfrm>
            <a:off x="5184775" y="3429000"/>
            <a:ext cx="3959225" cy="33845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3" name="Rectangle 5" descr="SH1_244"/>
          <p:cNvSpPr>
            <a:spLocks noGrp="1" noChangeAspect="1" noChangeArrowheads="1"/>
          </p:cNvSpPr>
          <p:nvPr isPhoto="1"/>
        </p:nvSpPr>
        <p:spPr bwMode="auto">
          <a:xfrm>
            <a:off x="34925" y="3457575"/>
            <a:ext cx="5364163" cy="339566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6477000"/>
            <a:ext cx="4967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 </a:t>
            </a:r>
            <a:r>
              <a:rPr lang="en-US" altLang="en-US" sz="2000" b="1"/>
              <a:t>2006 Yazaki Global Stakeholder Forum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699" name="Picture 3" descr="012_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9552" y="195019"/>
            <a:ext cx="8064896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AU" altLang="en-US" sz="28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Council Support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dirty="0">
                <a:latin typeface="+mn-lt"/>
              </a:rPr>
              <a:t>	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AU" altLang="en-US" sz="2400" dirty="0">
                <a:latin typeface="+mn-lt"/>
              </a:rPr>
              <a:t>	</a:t>
            </a:r>
            <a:r>
              <a:rPr lang="en-AU" altLang="en-US" sz="2400" b="1" dirty="0">
                <a:latin typeface="+mn-lt"/>
              </a:rPr>
              <a:t>Unwavering support for the sister city relationship 	throughout the past 36 years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400" b="1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>
                <a:latin typeface="+mn-lt"/>
              </a:rPr>
              <a:t>	Admin support and annual operational grant</a:t>
            </a:r>
            <a:endParaRPr lang="en-AU" altLang="en-US" sz="2400" b="1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Commitment to have Mayor/Councillors lead 	delegations</a:t>
            </a:r>
          </a:p>
          <a:p>
            <a:pPr marL="342900" indent="-342900"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 marL="342900" indent="-342900"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Renaming of a local street – Susono Way</a:t>
            </a:r>
          </a:p>
          <a:p>
            <a:pPr marL="342900" indent="-342900">
              <a:spcBef>
                <a:spcPct val="0"/>
              </a:spcBef>
            </a:pPr>
            <a:endParaRPr lang="en-US" altLang="en-US" sz="2400" b="1" dirty="0">
              <a:latin typeface="+mn-lt"/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2400" b="1" dirty="0">
                <a:latin typeface="+mn-lt"/>
              </a:rPr>
              <a:t>	Establishment of Japanese style Tribute Garden</a:t>
            </a:r>
            <a:endParaRPr lang="en-AU" altLang="en-US" sz="2800" b="1" dirty="0"/>
          </a:p>
          <a:p>
            <a:pPr>
              <a:spcBef>
                <a:spcPct val="0"/>
              </a:spcBef>
            </a:pPr>
            <a:endParaRPr lang="en-AU" altLang="en-US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51520" y="504249"/>
            <a:ext cx="8640960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b="1" dirty="0">
                <a:latin typeface="+mn-lt"/>
              </a:rPr>
              <a:t>This year</a:t>
            </a:r>
            <a:endParaRPr lang="en-AU" altLang="en-US" sz="4000" b="1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endParaRPr lang="en-AU" altLang="en-US" sz="1400" dirty="0"/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Started by winning SCA award for Community Involvement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Held initial Japanese network function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Japanese Festival in May – Over 1500 people attended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Active Social media presence to spread the word.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Ongoing Maintenance of Japanese Garden 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Susono school visit in August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Supported Frankston representative in Susono Half Marathon</a:t>
            </a:r>
            <a:endParaRPr lang="en-AU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28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16 Delegation Visit to Frankston and Japan Fair\2016 Delegation &amp; Festival\2016 Japanese Festival - Wadaiko Rind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5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7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2016 Delegation Visit to Frankston and Japan Fair\2016 Delegation &amp; Festival\4170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8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17 Hanami Party\20171029_1408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982" y="-27384"/>
            <a:ext cx="920849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7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79513" y="332656"/>
            <a:ext cx="8640960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b="1" dirty="0">
                <a:latin typeface="+mn-lt"/>
              </a:rPr>
              <a:t>Later this year</a:t>
            </a:r>
            <a:endParaRPr lang="en-AU" altLang="en-US" sz="4000" b="1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endParaRPr lang="en-AU" altLang="en-US" sz="1400" dirty="0"/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Japanese Speech Contest – expect over 80 participants. Updated Rules and Code of Conduct with help of JLTAV</a:t>
            </a:r>
          </a:p>
          <a:p>
            <a:pPr marL="627063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Delegation to Susono in September for Australian Fair – led by Mayor Hampton with up 25 others. Features:</a:t>
            </a:r>
          </a:p>
          <a:p>
            <a:pPr marL="1198563" lvl="1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altLang="en-US" sz="2400" b="1" dirty="0">
                <a:latin typeface="+mn-lt"/>
              </a:rPr>
              <a:t>Using Virtual Reality and Drone photography to give a modern view of Frankston.  The theme will be “Frankston – You are standing in it” </a:t>
            </a:r>
          </a:p>
          <a:p>
            <a:pPr marL="1198563" lvl="1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Skype Link for those who cannot go to Japan</a:t>
            </a:r>
          </a:p>
          <a:p>
            <a:pPr marL="1198563" lvl="1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High School musicians </a:t>
            </a:r>
          </a:p>
          <a:p>
            <a:pPr marL="1198563" lvl="1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b="1" dirty="0">
                <a:latin typeface="+mn-lt"/>
              </a:rPr>
              <a:t>Lots of food and activities to engage with the folk in Susono.</a:t>
            </a:r>
          </a:p>
          <a:p>
            <a:pPr marL="1198563" lvl="1" indent="-62706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AU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92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42925459"/>
              </p:ext>
            </p:extLst>
          </p:nvPr>
        </p:nvGraphicFramePr>
        <p:xfrm>
          <a:off x="246063" y="500063"/>
          <a:ext cx="855345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958683" imgH="4245268" progId="Word.Document.8">
                  <p:embed/>
                </p:oleObj>
              </mc:Choice>
              <mc:Fallback>
                <p:oleObj name="Document" r:id="rId4" imgW="5958683" imgH="4245268" progId="Word.Document.8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500063"/>
                        <a:ext cx="8553450" cy="609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P10004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07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-12699"/>
            <a:ext cx="4589462" cy="34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2014 Australian Fair\Australian Fair Photo\#0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442692"/>
            <a:ext cx="4572000" cy="34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ustralian Fair Photo\#08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822" y="3430571"/>
            <a:ext cx="4567360" cy="34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9750" y="261938"/>
            <a:ext cx="80645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b="1"/>
              <a:t>Recent Delegations</a:t>
            </a:r>
            <a:endParaRPr lang="en-AU" altLang="en-US" sz="2000">
              <a:solidFill>
                <a:srgbClr val="0000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01399"/>
              </p:ext>
            </p:extLst>
          </p:nvPr>
        </p:nvGraphicFramePr>
        <p:xfrm>
          <a:off x="361950" y="1098004"/>
          <a:ext cx="84201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8420057" imgH="5067466" progId="Excel.Sheet.12">
                  <p:embed/>
                </p:oleObj>
              </mc:Choice>
              <mc:Fallback>
                <p:oleObj name="Worksheet" r:id="rId3" imgW="8420057" imgH="5067466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1098004"/>
                        <a:ext cx="8420100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Patterson\Documents\Photos\Japan Oct 2011\P10209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2" descr="C:\Users\Patterson\Documents\Photos\Japan Oct 2011\P10209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 descr="C:\Users\Patterson\Documents\Photos\Japan Oct 2011\P10209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4" descr="C:\Users\Patterson\Documents\Photos\Japan Oct 2011\P10209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3" y="116632"/>
            <a:ext cx="8514531" cy="686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+mn-lt"/>
              </a:rPr>
              <a:t>The Future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AU" altLang="en-US" sz="2400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We are all getting older, handing the baton to the next 	generation</a:t>
            </a:r>
          </a:p>
          <a:p>
            <a:pPr>
              <a:spcBef>
                <a:spcPct val="0"/>
              </a:spcBef>
            </a:pPr>
            <a:endParaRPr lang="en-US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+mn-lt"/>
              </a:rPr>
              <a:t>	Volunteer </a:t>
            </a:r>
            <a:r>
              <a:rPr lang="en-US" altLang="en-US" sz="2400" b="1" dirty="0" err="1">
                <a:latin typeface="+mn-lt"/>
              </a:rPr>
              <a:t>organisations</a:t>
            </a:r>
            <a:r>
              <a:rPr lang="en-US" altLang="en-US" sz="2400" b="1" dirty="0">
                <a:latin typeface="+mn-lt"/>
              </a:rPr>
              <a:t> are not popular anymore</a:t>
            </a: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We lost part of our heritage when </a:t>
            </a:r>
            <a:r>
              <a:rPr lang="en-AU" altLang="en-US" sz="2400" b="1" dirty="0" err="1">
                <a:latin typeface="+mn-lt"/>
              </a:rPr>
              <a:t>Yazaki</a:t>
            </a:r>
            <a:r>
              <a:rPr lang="en-AU" altLang="en-US" sz="2400" b="1" dirty="0">
                <a:latin typeface="+mn-lt"/>
              </a:rPr>
              <a:t> closed in 	Australia 6 months ago. For many years we partnered with 	</a:t>
            </a:r>
            <a:r>
              <a:rPr lang="en-AU" altLang="en-US" sz="2400" b="1" dirty="0" err="1">
                <a:latin typeface="+mn-lt"/>
              </a:rPr>
              <a:t>Yazaki</a:t>
            </a:r>
            <a:r>
              <a:rPr lang="en-AU" altLang="en-US" sz="2400" b="1" dirty="0">
                <a:latin typeface="+mn-lt"/>
              </a:rPr>
              <a:t> in the Annual Frankston Waterfront Festival</a:t>
            </a:r>
            <a:r>
              <a:rPr lang="en-AU" altLang="en-US" sz="2400" b="1" dirty="0"/>
              <a:t>.</a:t>
            </a:r>
          </a:p>
          <a:p>
            <a:pPr>
              <a:spcBef>
                <a:spcPct val="0"/>
              </a:spcBef>
            </a:pPr>
            <a:endParaRPr lang="en-AU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AU" altLang="en-US" sz="2400" b="1" dirty="0">
                <a:latin typeface="+mn-lt"/>
              </a:rPr>
              <a:t>	Will the increased gap between visits (2 year/4 year cycle) 	dilute the commitment.</a:t>
            </a:r>
          </a:p>
          <a:p>
            <a:pPr>
              <a:spcBef>
                <a:spcPct val="0"/>
              </a:spcBef>
            </a:pPr>
            <a:endParaRPr lang="en-US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+mn-lt"/>
              </a:rPr>
              <a:t>	Continuing to be relevant and appealing</a:t>
            </a:r>
          </a:p>
          <a:p>
            <a:pPr>
              <a:spcBef>
                <a:spcPct val="0"/>
              </a:spcBef>
            </a:pPr>
            <a:endParaRPr lang="en-US" altLang="en-US" sz="2400" b="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+mn-lt"/>
              </a:rPr>
              <a:t>	Have a lasting tribute to our history and to the future</a:t>
            </a:r>
            <a:endParaRPr lang="en-AU" altLang="en-US" sz="2000" b="1" dirty="0"/>
          </a:p>
          <a:p>
            <a:pPr>
              <a:spcBef>
                <a:spcPct val="0"/>
              </a:spcBef>
              <a:buFontTx/>
              <a:buNone/>
            </a:pPr>
            <a:endParaRPr lang="en-AU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5859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4"/>
            <a:ext cx="921886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89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" y="1111746"/>
            <a:ext cx="8945072" cy="570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b="1" dirty="0"/>
              <a:t>Susono Tribute/Recognition Site – being developed in coming months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8841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95919" y="3429000"/>
            <a:ext cx="835215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b="1" dirty="0">
                <a:latin typeface="+mn-lt"/>
              </a:rPr>
              <a:t>Thank You</a:t>
            </a:r>
          </a:p>
          <a:p>
            <a:pPr marL="0" indent="0" algn="ctr" eaLnBrk="1" hangingPunct="1"/>
            <a:endParaRPr lang="en-US" altLang="en-US" sz="4000" b="1" dirty="0">
              <a:latin typeface="+mn-lt"/>
            </a:endParaRPr>
          </a:p>
          <a:p>
            <a:pPr marL="0" indent="0" algn="ctr" eaLnBrk="1" hangingPunct="1"/>
            <a:endParaRPr lang="en-AU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84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47" name="WordArt 8"/>
          <p:cNvSpPr>
            <a:spLocks noChangeArrowheads="1" noChangeShapeType="1" noTextEdit="1"/>
          </p:cNvSpPr>
          <p:nvPr/>
        </p:nvSpPr>
        <p:spPr bwMode="auto">
          <a:xfrm>
            <a:off x="5008091" y="764704"/>
            <a:ext cx="99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Susono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6429" y="1549021"/>
            <a:ext cx="7273925" cy="530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Temp\ma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464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77410" y="1412776"/>
            <a:ext cx="1586878" cy="40324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627784" y="1389735"/>
            <a:ext cx="2380308" cy="5704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ack Up Files\Susono\Susono\from the top of susono city hall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539552" y="116632"/>
            <a:ext cx="835292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AU" sz="4000" b="1" dirty="0">
                <a:latin typeface="+mn-lt"/>
              </a:rPr>
              <a:t>Our Role (FSFA)</a:t>
            </a:r>
          </a:p>
          <a:p>
            <a:pPr algn="ctr" hangingPunct="0">
              <a:lnSpc>
                <a:spcPct val="150000"/>
              </a:lnSpc>
            </a:pPr>
            <a:endParaRPr lang="en-AU" sz="1000" b="1" dirty="0">
              <a:latin typeface="+mn-lt"/>
            </a:endParaRPr>
          </a:p>
          <a:p>
            <a:pPr marL="712788" lvl="0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Enable people in the Frankston region to experience another culture;  </a:t>
            </a:r>
          </a:p>
          <a:p>
            <a:pPr marL="712788" lvl="0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Promote and celebrate Japanese culture through performances, displays and exhibitions </a:t>
            </a:r>
          </a:p>
          <a:p>
            <a:pPr marL="712788" lvl="0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Create opportunities to promote Frankston and give our citizens life changing experiences </a:t>
            </a:r>
          </a:p>
          <a:p>
            <a:pPr marL="712788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Develop local students through cultural exchanges and support of Japanese learning programs in local schools</a:t>
            </a:r>
          </a:p>
          <a:p>
            <a:pPr marL="712788" lvl="0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Develop and foster relationships with Japanese related organisations and businesses.</a:t>
            </a:r>
          </a:p>
          <a:p>
            <a:pPr marL="712788" lvl="0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Promote travel to and from Japan;</a:t>
            </a:r>
          </a:p>
          <a:p>
            <a:pPr marL="712788" lvl="0" indent="-7127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Maintain a deep and sustainable relationship with Susono.</a:t>
            </a:r>
            <a:endParaRPr lang="en-AU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536" y="260648"/>
            <a:ext cx="8640959" cy="64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b="1" dirty="0">
                <a:latin typeface="+mn-lt"/>
              </a:rPr>
              <a:t> </a:t>
            </a:r>
            <a:r>
              <a:rPr lang="en-AU" altLang="en-US" sz="4000" b="1" dirty="0">
                <a:latin typeface="+mn-lt"/>
              </a:rPr>
              <a:t>The Recipe -The ingredients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AU" altLang="en-US" sz="2000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altLang="en-US" sz="2400" dirty="0">
                <a:latin typeface="+mn-lt"/>
              </a:rPr>
              <a:t>	</a:t>
            </a:r>
            <a:r>
              <a:rPr lang="en-AU" altLang="en-US" sz="2400" b="1" dirty="0">
                <a:latin typeface="+mn-lt"/>
              </a:rPr>
              <a:t>L</a:t>
            </a:r>
            <a:r>
              <a:rPr lang="en-US" altLang="en-US" sz="2400" b="1" dirty="0" err="1">
                <a:latin typeface="+mn-lt"/>
              </a:rPr>
              <a:t>ong</a:t>
            </a:r>
            <a:r>
              <a:rPr lang="en-US" altLang="en-US" sz="2400" b="1" dirty="0">
                <a:latin typeface="+mn-lt"/>
              </a:rPr>
              <a:t>-serving volunteers who are Passionate and 	Committed.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latin typeface="+mn-lt"/>
              </a:rPr>
              <a:t>	We want to d</a:t>
            </a:r>
            <a:r>
              <a:rPr lang="en-AU" altLang="en-US" sz="2400" b="1" dirty="0">
                <a:latin typeface="+mn-lt"/>
              </a:rPr>
              <a:t>o it rather than have to.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altLang="en-US" sz="2400" b="1" dirty="0">
                <a:latin typeface="+mn-lt"/>
              </a:rPr>
              <a:t>	Most of us have</a:t>
            </a:r>
            <a:r>
              <a:rPr lang="en-US" altLang="en-US" sz="2400" b="1" dirty="0">
                <a:latin typeface="+mn-lt"/>
              </a:rPr>
              <a:t> a connection to and/or an understanding 	of Japan</a:t>
            </a:r>
            <a:endParaRPr lang="en-AU" altLang="en-US" sz="2400" b="1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altLang="en-US" sz="2400" b="1" dirty="0">
                <a:latin typeface="+mn-lt"/>
              </a:rPr>
              <a:t>	Think outside the boundaries both physically and mentally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altLang="en-US" sz="2400" b="1" dirty="0">
                <a:latin typeface="+mn-lt"/>
              </a:rPr>
              <a:t>	Operate on the “Onion” principle. </a:t>
            </a:r>
            <a:r>
              <a:rPr lang="en-AU" altLang="en-US" sz="2400" b="1" dirty="0" err="1">
                <a:latin typeface="+mn-lt"/>
              </a:rPr>
              <a:t>ie</a:t>
            </a:r>
            <a:r>
              <a:rPr lang="en-AU" altLang="en-US" sz="2400" b="1" dirty="0">
                <a:latin typeface="+mn-lt"/>
              </a:rPr>
              <a:t> Small group to 	manage day to day and helpers when needed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AU" altLang="en-US" sz="2400" b="1" dirty="0">
                <a:latin typeface="+mn-lt"/>
              </a:rPr>
              <a:t>	</a:t>
            </a:r>
            <a:r>
              <a:rPr lang="en-US" altLang="en-US" sz="2400" b="1" dirty="0">
                <a:latin typeface="+mn-lt"/>
              </a:rPr>
              <a:t>Centre of Excellence for “Japanese matters” in the region</a:t>
            </a:r>
            <a:endParaRPr lang="en-AU" altLang="en-US" sz="2400" b="1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AU" altLang="en-US" sz="2400" b="1" dirty="0">
                <a:latin typeface="+mn-lt"/>
              </a:rPr>
              <a:t>	Strong relationship with local schools – more than 26 	schools in the greater Frankston Region are teaching 	Japanese. 	</a:t>
            </a:r>
            <a:endParaRPr lang="en-AU" alt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04800" y="260648"/>
            <a:ext cx="8534400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AU" altLang="en-US" sz="4000" b="1" dirty="0">
                <a:latin typeface="+mn-lt"/>
              </a:rPr>
              <a:t>The long haul – </a:t>
            </a:r>
          </a:p>
          <a:p>
            <a:pPr algn="ctr" eaLnBrk="0" hangingPunct="0"/>
            <a:r>
              <a:rPr lang="en-AU" altLang="en-US" sz="4000" b="1" dirty="0">
                <a:latin typeface="+mn-lt"/>
              </a:rPr>
              <a:t>36 years and still going strong</a:t>
            </a:r>
          </a:p>
          <a:p>
            <a:pPr algn="ctr" eaLnBrk="0" hangingPunct="0"/>
            <a:endParaRPr lang="en-AU" altLang="en-US" sz="2000" dirty="0">
              <a:latin typeface="+mn-lt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b="1" dirty="0">
                <a:latin typeface="+mn-lt"/>
              </a:rPr>
              <a:t>	Activities that motivate and encourage our volunteers;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b="1" dirty="0">
                <a:latin typeface="+mn-lt"/>
              </a:rPr>
              <a:t>	Visible and engaging </a:t>
            </a:r>
            <a:r>
              <a:rPr lang="en-AU" altLang="en-US" sz="2400" b="1" dirty="0" err="1">
                <a:latin typeface="+mn-lt"/>
              </a:rPr>
              <a:t>eg</a:t>
            </a:r>
            <a:r>
              <a:rPr lang="en-AU" altLang="en-US" sz="2400" b="1" dirty="0">
                <a:latin typeface="+mn-lt"/>
              </a:rPr>
              <a:t> active social media presence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b="1" dirty="0">
                <a:latin typeface="+mn-lt"/>
              </a:rPr>
              <a:t>	Run regular Community awareness activities. </a:t>
            </a:r>
            <a:r>
              <a:rPr lang="en-AU" altLang="en-US" sz="2400" b="1" dirty="0" err="1">
                <a:latin typeface="+mn-lt"/>
              </a:rPr>
              <a:t>Eg</a:t>
            </a:r>
            <a:r>
              <a:rPr lang="en-AU" altLang="en-US" sz="2400" b="1" dirty="0">
                <a:latin typeface="+mn-lt"/>
              </a:rPr>
              <a:t> cultural 	Fair held in one city.  Each sends a delegation to the 	host city;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b="1" dirty="0">
                <a:latin typeface="+mn-lt"/>
              </a:rPr>
              <a:t>	Sustained relationships in the broader community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b="1" dirty="0">
                <a:latin typeface="+mn-lt"/>
              </a:rPr>
              <a:t>	Have regular contact with our Sister city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400" b="1" dirty="0">
                <a:latin typeface="+mn-lt"/>
              </a:rPr>
              <a:t>	Find inventive ways of promoting sister city relationship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	Jointly acknowledge and Celebrate our Successes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	Always look to the future but not forget the past.</a:t>
            </a:r>
            <a:endParaRPr lang="en-AU" altLang="en-US" sz="2400" b="1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AU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34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of IMG_19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76825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 descr="Frankston sea festival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43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Frankston sea festival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95650"/>
            <a:ext cx="450056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08625" y="3429000"/>
            <a:ext cx="266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/>
              <a:t>Waterfront Festival</a:t>
            </a:r>
            <a:endParaRPr lang="en-US" altLang="en-US" sz="2400" b="1"/>
          </a:p>
        </p:txBody>
      </p:sp>
      <p:pic>
        <p:nvPicPr>
          <p:cNvPr id="17414" name="Picture 7" descr="IMGP107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424</Words>
  <Application>Microsoft Office PowerPoint</Application>
  <PresentationFormat>On-screen Show (4:3)</PresentationFormat>
  <Paragraphs>133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Century Gothic</vt:lpstr>
      <vt:lpstr>Wingdings</vt:lpstr>
      <vt:lpstr>Office Theme</vt:lpstr>
      <vt:lpstr>Document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Peter Patterson</dc:creator>
  <cp:lastModifiedBy>Mike Jakins</cp:lastModifiedBy>
  <cp:revision>173</cp:revision>
  <dcterms:created xsi:type="dcterms:W3CDTF">2010-01-23T00:40:55Z</dcterms:created>
  <dcterms:modified xsi:type="dcterms:W3CDTF">2018-07-21T05:57:02Z</dcterms:modified>
</cp:coreProperties>
</file>