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569" r:id="rId4"/>
    <p:sldId id="606" r:id="rId5"/>
    <p:sldId id="611" r:id="rId6"/>
    <p:sldId id="609" r:id="rId7"/>
    <p:sldId id="607" r:id="rId8"/>
    <p:sldId id="612" r:id="rId9"/>
  </p:sldIdLst>
  <p:sldSz cx="13004800" cy="97536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ヒラギノ角ゴ Pro W3" pitchFamily="1" charset="-128"/>
        <a:cs typeface="+mn-cs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0771" autoAdjust="0"/>
  </p:normalViewPr>
  <p:slideViewPr>
    <p:cSldViewPr>
      <p:cViewPr varScale="1">
        <p:scale>
          <a:sx n="74" d="100"/>
          <a:sy n="74" d="100"/>
        </p:scale>
        <p:origin x="1806" y="7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75" d="100"/>
          <a:sy n="75" d="100"/>
        </p:scale>
        <p:origin x="-217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7C3829E-D095-4EFC-8D1A-23ACD18FD522}" type="datetimeFigureOut">
              <a:rPr lang="en-AU"/>
              <a:pPr>
                <a:defRPr/>
              </a:pPr>
              <a:t>16/07/2018</a:t>
            </a:fld>
            <a:endParaRPr lang="en-AU" dirty="0"/>
          </a:p>
        </p:txBody>
      </p:sp>
      <p:sp>
        <p:nvSpPr>
          <p:cNvPr id="363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63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0A509D6-7F04-4E2F-9D29-FA6181DE048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6076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7A67F70-FF58-4378-8933-ADBD0BA306EA}" type="datetimeFigureOut">
              <a:rPr lang="en-AU"/>
              <a:pPr>
                <a:defRPr/>
              </a:pPr>
              <a:t>16/07/2018</a:t>
            </a:fld>
            <a:endParaRPr lang="en-AU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5192"/>
            <a:ext cx="5437188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DAEF929-B6A5-4B92-BEEA-8E858646068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6266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z="1400" b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83750" y="5702300"/>
            <a:ext cx="2838450" cy="2946400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8400" y="5702300"/>
            <a:ext cx="8362950" cy="29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7A9EB-71FF-4B5D-AC2E-0CD4C67217B5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07AF-5C35-484B-9933-206ED71AEF6D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9383-AE89-45BB-B05D-EF83D6F37DE2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22733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33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12D83-36B4-48F2-9CD2-B68B73526092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130B4-40F1-449F-BFE0-A688A20D9EAD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CCFF3-60BE-496F-8A52-8CA71A98B456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992DB-076E-4077-A956-02797AD65D53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D155-07DB-42AC-8A06-6EBC5E9A5F75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 lIns="76200" tIns="76200" rIns="133999" bIns="76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00686-CB7D-4159-8DD3-F6BD9C31CD1C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6F54D-BFAB-4824-8B4E-7FC390310C6A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0"/>
            <a:ext cx="2927350" cy="9753600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0"/>
            <a:ext cx="8629650" cy="975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4BD2D-2064-4A7A-A4E5-7A17BCAA7EE9}" type="slidenum">
              <a:rPr lang="en-US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2700" y="6502400"/>
            <a:ext cx="5543550" cy="214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8650" y="6502400"/>
            <a:ext cx="5543550" cy="214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 lIns="50800" tIns="50800" rIns="50800" bIns="508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5703888"/>
            <a:ext cx="11326812" cy="1585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85" tIns="50785" rIns="50785" bIns="50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2700" y="6502400"/>
            <a:ext cx="11239500" cy="2147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85" tIns="50785" rIns="50785" bIns="50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  <p:sldLayoutId id="2147484038" r:id="rId12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+mj-lt"/>
          <a:ea typeface="+mj-ea"/>
          <a:cs typeface="+mj-cs"/>
          <a:sym typeface="Arial" charset="0"/>
        </a:defRPr>
      </a:lvl1pPr>
      <a:lvl2pPr algn="ctr" rtl="0" eaLnBrk="0" fontAlgn="base" hangingPunct="0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2pPr>
      <a:lvl3pPr algn="ctr" rtl="0" eaLnBrk="0" fontAlgn="base" hangingPunct="0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3pPr>
      <a:lvl4pPr algn="ctr" rtl="0" eaLnBrk="0" fontAlgn="base" hangingPunct="0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4pPr>
      <a:lvl5pPr algn="ctr" rtl="0" eaLnBrk="0" fontAlgn="base" hangingPunct="0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5pPr>
      <a:lvl6pPr marL="457200" fontAlgn="base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6pPr>
      <a:lvl7pPr marL="914400" fontAlgn="base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7pPr>
      <a:lvl8pPr marL="1371600" fontAlgn="base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8pPr>
      <a:lvl9pPr marL="1828800" fontAlgn="base">
        <a:spcBef>
          <a:spcPts val="300"/>
        </a:spcBef>
        <a:spcAft>
          <a:spcPct val="0"/>
        </a:spcAft>
        <a:defRPr sz="5000">
          <a:solidFill>
            <a:srgbClr val="FFFFFF"/>
          </a:solidFill>
          <a:latin typeface="Arial" charset="0"/>
          <a:ea typeface="ヒラギノ角ゴ Pro W3" pitchFamily="1" charset="-128"/>
          <a:sym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100">
          <a:solidFill>
            <a:srgbClr val="FFFFFF"/>
          </a:solidFill>
          <a:latin typeface="+mn-lt"/>
          <a:ea typeface="+mn-ea"/>
          <a:cs typeface="+mn-cs"/>
          <a:sym typeface="Arial" charset="0"/>
        </a:defRPr>
      </a:lvl1pPr>
      <a:lvl2pPr marL="742950" indent="-287338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–"/>
        <a:defRPr sz="2100">
          <a:solidFill>
            <a:srgbClr val="FFFFFF"/>
          </a:solidFill>
          <a:latin typeface="+mn-lt"/>
          <a:ea typeface="+mn-ea"/>
          <a:sym typeface="Arial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100">
          <a:solidFill>
            <a:srgbClr val="FFFFFF"/>
          </a:solidFill>
          <a:latin typeface="+mn-lt"/>
          <a:ea typeface="+mn-ea"/>
          <a:sym typeface="Arial" charset="0"/>
        </a:defRPr>
      </a:lvl3pPr>
      <a:lvl4pPr marL="1600200" indent="-230188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–"/>
        <a:defRPr sz="2100">
          <a:solidFill>
            <a:srgbClr val="FFFFFF"/>
          </a:solidFill>
          <a:latin typeface="+mn-lt"/>
          <a:ea typeface="+mn-ea"/>
          <a:sym typeface="Arial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100">
          <a:solidFill>
            <a:srgbClr val="FFFFFF"/>
          </a:solidFill>
          <a:latin typeface="+mn-lt"/>
          <a:ea typeface="+mn-ea"/>
          <a:sym typeface="Arial" charset="0"/>
        </a:defRPr>
      </a:lvl5pPr>
      <a:lvl6pPr marL="45720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+mn-lt"/>
          <a:ea typeface="+mn-ea"/>
          <a:sym typeface="Arial" charset="0"/>
        </a:defRPr>
      </a:lvl6pPr>
      <a:lvl7pPr marL="91440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+mn-lt"/>
          <a:ea typeface="+mn-ea"/>
          <a:sym typeface="Arial" charset="0"/>
        </a:defRPr>
      </a:lvl7pPr>
      <a:lvl8pPr marL="137160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+mn-lt"/>
          <a:ea typeface="+mn-ea"/>
          <a:sym typeface="Arial" charset="0"/>
        </a:defRPr>
      </a:lvl8pPr>
      <a:lvl9pPr marL="182880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+mn-lt"/>
          <a:ea typeface="+mn-ea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0"/>
            <a:ext cx="11709400" cy="2406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6180" tIns="76180" rIns="133964" bIns="761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22733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6180" tIns="76180" rIns="133964" bIns="76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0626725" y="8882063"/>
            <a:ext cx="4191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D96CC62A-2CE9-479A-AFD6-FA93F0DEDC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marL="57150" indent="-57150"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57150" indent="-57150"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2pPr>
      <a:lvl3pPr marL="57150" indent="-57150"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3pPr>
      <a:lvl4pPr marL="57150" indent="-57150"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4pPr>
      <a:lvl5pPr marL="57150" indent="-57150"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5pPr>
      <a:lvl6pPr marL="514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6pPr>
      <a:lvl7pPr marL="9715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7pPr>
      <a:lvl8pPr marL="14287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8pPr>
      <a:lvl9pPr marL="18859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ヒラギノ角ゴ Pro W3" pitchFamily="1" charset="-128"/>
          <a:sym typeface="Arial" charset="0"/>
        </a:defRPr>
      </a:lvl9pPr>
    </p:titleStyle>
    <p:bodyStyle>
      <a:lvl1pPr marL="539750" indent="-482600" algn="l" rtl="0" eaLnBrk="0" fontAlgn="base" hangingPunct="0">
        <a:spcBef>
          <a:spcPts val="1100"/>
        </a:spcBef>
        <a:spcAft>
          <a:spcPct val="0"/>
        </a:spcAft>
        <a:buSzPct val="100000"/>
        <a:buFont typeface="Lucida Grande" charset="0"/>
        <a:buChar char="•"/>
        <a:defRPr sz="4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1038225" indent="-406400" algn="l" rtl="0" eaLnBrk="0" fontAlgn="base" hangingPunct="0">
        <a:spcBef>
          <a:spcPts val="913"/>
        </a:spcBef>
        <a:spcAft>
          <a:spcPct val="0"/>
        </a:spcAft>
        <a:buSzPct val="100000"/>
        <a:buFont typeface="Lucida Grande" charset="0"/>
        <a:buChar char="–"/>
        <a:defRPr sz="3800">
          <a:solidFill>
            <a:schemeClr val="tx1"/>
          </a:solidFill>
          <a:latin typeface="+mn-lt"/>
          <a:ea typeface="+mn-ea"/>
          <a:sym typeface="Arial" charset="0"/>
        </a:defRPr>
      </a:lvl2pPr>
      <a:lvl3pPr marL="1611313" indent="-331788" algn="l" rtl="0" eaLnBrk="0" fontAlgn="base" hangingPunct="0">
        <a:spcBef>
          <a:spcPts val="800"/>
        </a:spcBef>
        <a:spcAft>
          <a:spcPct val="0"/>
        </a:spcAft>
        <a:buSzPct val="100000"/>
        <a:buFont typeface="Lucida Grande" charset="0"/>
        <a:buChar char="•"/>
        <a:defRPr sz="3400">
          <a:solidFill>
            <a:schemeClr val="tx1"/>
          </a:solidFill>
          <a:latin typeface="+mn-lt"/>
          <a:ea typeface="+mn-ea"/>
          <a:sym typeface="Arial" charset="0"/>
        </a:defRPr>
      </a:lvl3pPr>
      <a:lvl4pPr marL="2262188" indent="-330200" algn="l" rtl="0" eaLnBrk="0" fontAlgn="base" hangingPunct="0">
        <a:spcBef>
          <a:spcPts val="688"/>
        </a:spcBef>
        <a:spcAft>
          <a:spcPct val="0"/>
        </a:spcAft>
        <a:buSzPct val="100000"/>
        <a:buFont typeface="Lucida Grande" charset="0"/>
        <a:buChar char="–"/>
        <a:defRPr sz="2800">
          <a:solidFill>
            <a:schemeClr val="tx1"/>
          </a:solidFill>
          <a:latin typeface="+mn-lt"/>
          <a:ea typeface="+mn-ea"/>
          <a:sym typeface="Arial" charset="0"/>
        </a:defRPr>
      </a:lvl4pPr>
      <a:lvl5pPr marL="2909888" indent="-328613" algn="l" rtl="0" eaLnBrk="0" fontAlgn="base" hangingPunct="0">
        <a:spcBef>
          <a:spcPts val="688"/>
        </a:spcBef>
        <a:spcAft>
          <a:spcPct val="0"/>
        </a:spcAft>
        <a:buSzPct val="100000"/>
        <a:buFont typeface="Lucida Grande" charset="0"/>
        <a:buChar char="»"/>
        <a:defRPr sz="2800">
          <a:solidFill>
            <a:schemeClr val="tx1"/>
          </a:solidFill>
          <a:latin typeface="+mn-lt"/>
          <a:ea typeface="+mn-ea"/>
          <a:sym typeface="Arial" charset="0"/>
        </a:defRPr>
      </a:lvl5pPr>
      <a:lvl6pPr marL="3368675" indent="-330200" algn="l" rtl="0" fontAlgn="base">
        <a:spcBef>
          <a:spcPts val="700"/>
        </a:spcBef>
        <a:spcAft>
          <a:spcPct val="0"/>
        </a:spcAft>
        <a:buSzPct val="100000"/>
        <a:buFont typeface="Lucida Grande" pitchFamily="1" charset="0"/>
        <a:buChar char="»"/>
        <a:defRPr sz="2800">
          <a:solidFill>
            <a:schemeClr val="tx1"/>
          </a:solidFill>
          <a:latin typeface="+mn-lt"/>
          <a:ea typeface="+mn-ea"/>
          <a:sym typeface="Arial" charset="0"/>
        </a:defRPr>
      </a:lvl6pPr>
      <a:lvl7pPr marL="3825875" indent="-330200" algn="l" rtl="0" fontAlgn="base">
        <a:spcBef>
          <a:spcPts val="700"/>
        </a:spcBef>
        <a:spcAft>
          <a:spcPct val="0"/>
        </a:spcAft>
        <a:buSzPct val="100000"/>
        <a:buFont typeface="Lucida Grande" pitchFamily="1" charset="0"/>
        <a:buChar char="»"/>
        <a:defRPr sz="2800">
          <a:solidFill>
            <a:schemeClr val="tx1"/>
          </a:solidFill>
          <a:latin typeface="+mn-lt"/>
          <a:ea typeface="+mn-ea"/>
          <a:sym typeface="Arial" charset="0"/>
        </a:defRPr>
      </a:lvl7pPr>
      <a:lvl8pPr marL="4283075" indent="-330200" algn="l" rtl="0" fontAlgn="base">
        <a:spcBef>
          <a:spcPts val="700"/>
        </a:spcBef>
        <a:spcAft>
          <a:spcPct val="0"/>
        </a:spcAft>
        <a:buSzPct val="100000"/>
        <a:buFont typeface="Lucida Grande" pitchFamily="1" charset="0"/>
        <a:buChar char="»"/>
        <a:defRPr sz="2800">
          <a:solidFill>
            <a:schemeClr val="tx1"/>
          </a:solidFill>
          <a:latin typeface="+mn-lt"/>
          <a:ea typeface="+mn-ea"/>
          <a:sym typeface="Arial" charset="0"/>
        </a:defRPr>
      </a:lvl8pPr>
      <a:lvl9pPr marL="4740275" indent="-330200" algn="l" rtl="0" fontAlgn="base">
        <a:spcBef>
          <a:spcPts val="700"/>
        </a:spcBef>
        <a:spcAft>
          <a:spcPct val="0"/>
        </a:spcAft>
        <a:buSzPct val="100000"/>
        <a:buFont typeface="Lucida Grande" pitchFamily="1" charset="0"/>
        <a:buChar char="»"/>
        <a:defRPr sz="2800">
          <a:solidFill>
            <a:schemeClr val="tx1"/>
          </a:solidFill>
          <a:latin typeface="+mn-lt"/>
          <a:ea typeface="+mn-ea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42650" y="9128125"/>
            <a:ext cx="1765300" cy="5603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056" name="Line 11"/>
          <p:cNvSpPr>
            <a:spLocks noChangeShapeType="1"/>
          </p:cNvSpPr>
          <p:nvPr/>
        </p:nvSpPr>
        <p:spPr bwMode="auto">
          <a:xfrm rot="10800000" flipH="1">
            <a:off x="-6350" y="9028113"/>
            <a:ext cx="1306353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AU" dirty="0"/>
          </a:p>
        </p:txBody>
      </p:sp>
      <p:sp>
        <p:nvSpPr>
          <p:cNvPr id="2057" name="Rectangle 14"/>
          <p:cNvSpPr>
            <a:spLocks noGrp="1" noChangeArrowheads="1"/>
          </p:cNvSpPr>
          <p:nvPr>
            <p:ph type="body" idx="4294967295"/>
          </p:nvPr>
        </p:nvSpPr>
        <p:spPr>
          <a:xfrm>
            <a:off x="1246188" y="6677025"/>
            <a:ext cx="11239500" cy="1152525"/>
          </a:xfrm>
        </p:spPr>
        <p:txBody>
          <a:bodyPr/>
          <a:lstStyle/>
          <a:p>
            <a:pPr marL="0" indent="0" algn="r" eaLnBrk="1" hangingPunct="1">
              <a:buFontTx/>
              <a:buNone/>
              <a:tabLst>
                <a:tab pos="1268413" algn="l"/>
              </a:tabLst>
            </a:pPr>
            <a:endParaRPr lang="en-US" sz="2700" dirty="0" smtClean="0"/>
          </a:p>
          <a:p>
            <a:pPr marL="0" indent="0" algn="r" eaLnBrk="1" hangingPunct="1">
              <a:buFontTx/>
              <a:buNone/>
              <a:tabLst>
                <a:tab pos="1268413" algn="l"/>
              </a:tabLst>
            </a:pPr>
            <a:endParaRPr lang="en-US" dirty="0" smtClean="0"/>
          </a:p>
          <a:p>
            <a:pPr marL="0" indent="0" algn="r" eaLnBrk="1" hangingPunct="1">
              <a:buFontTx/>
              <a:buNone/>
              <a:tabLst>
                <a:tab pos="1268413" algn="l"/>
              </a:tabLst>
            </a:pPr>
            <a:endParaRPr lang="en-US" dirty="0" smtClean="0"/>
          </a:p>
        </p:txBody>
      </p:sp>
      <p:sp>
        <p:nvSpPr>
          <p:cNvPr id="2073" name="Rectangle 13"/>
          <p:cNvSpPr>
            <a:spLocks noChangeArrowheads="1"/>
          </p:cNvSpPr>
          <p:nvPr/>
        </p:nvSpPr>
        <p:spPr bwMode="auto">
          <a:xfrm>
            <a:off x="1676400" y="5668888"/>
            <a:ext cx="11328400" cy="159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785" tIns="50785" rIns="50785" bIns="50785"/>
          <a:lstStyle/>
          <a:p>
            <a:pPr algn="r">
              <a:spcBef>
                <a:spcPts val="300"/>
              </a:spcBef>
              <a:tabLst>
                <a:tab pos="1268413" algn="l"/>
              </a:tabLst>
            </a:pPr>
            <a:endParaRPr lang="en-US" sz="4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" name="Rectangle 13"/>
          <p:cNvSpPr txBox="1">
            <a:spLocks noChangeArrowheads="1"/>
          </p:cNvSpPr>
          <p:nvPr/>
        </p:nvSpPr>
        <p:spPr>
          <a:xfrm>
            <a:off x="309712" y="3868688"/>
            <a:ext cx="12498237" cy="4943401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ts val="300"/>
              </a:spcBef>
              <a:tabLst>
                <a:tab pos="1268413" algn="l"/>
              </a:tabLst>
              <a:defRPr/>
            </a:pPr>
            <a:r>
              <a:rPr lang="en-US" sz="5000" b="1" kern="0" dirty="0">
                <a:solidFill>
                  <a:srgbClr val="FFFFFF"/>
                </a:solidFill>
                <a:latin typeface="Calibri" pitchFamily="34" charset="0"/>
              </a:rPr>
              <a:t>Victoria Sister Cities Forum</a:t>
            </a:r>
          </a:p>
          <a:p>
            <a:pPr lvl="0" algn="ctr">
              <a:spcBef>
                <a:spcPts val="300"/>
              </a:spcBef>
              <a:tabLst>
                <a:tab pos="1268413" algn="l"/>
              </a:tabLst>
              <a:defRPr/>
            </a:pPr>
            <a:r>
              <a:rPr lang="en-US" sz="5000" b="1" kern="0" dirty="0">
                <a:solidFill>
                  <a:srgbClr val="FFFFFF"/>
                </a:solidFill>
                <a:latin typeface="Calibri" pitchFamily="34" charset="0"/>
              </a:rPr>
              <a:t>Queens Hall, Parliament House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2800" b="1" i="0" u="none" strike="noStrike" kern="0" cap="none" spc="0" normalizeH="0" baseline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r>
              <a:rPr kumimoji="0" lang="en-US" sz="500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  <a:t>City</a:t>
            </a:r>
            <a:r>
              <a:rPr kumimoji="0" lang="en-US" sz="5000" i="0" u="none" strike="noStrike" kern="0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  <a:t> of Greater Dandenong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r>
              <a:rPr lang="en-US" sz="4800" kern="0" baseline="0" noProof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Local Opportunities for Economic</a:t>
            </a:r>
            <a:r>
              <a:rPr lang="en-US" sz="4800" kern="0" noProof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 Relationships, How and Why?</a:t>
            </a:r>
            <a:endParaRPr lang="en-US" sz="2800" i="1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r>
              <a:rPr kumimoji="0" lang="en-US" sz="5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  <a:t/>
            </a:r>
            <a:br>
              <a:rPr kumimoji="0" lang="en-US" sz="5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</a:br>
            <a:r>
              <a:rPr kumimoji="0" lang="en-US" sz="5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  <a:t/>
            </a:r>
            <a:br>
              <a:rPr kumimoji="0" lang="en-US" sz="5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</a:br>
            <a:r>
              <a:rPr kumimoji="0" lang="en-US" sz="5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  <a:t/>
            </a:r>
            <a:br>
              <a:rPr kumimoji="0" lang="en-US" sz="5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  <a:sym typeface="Arial" charset="0"/>
              </a:rPr>
            </a:br>
            <a:endParaRPr kumimoji="0" lang="en-US" sz="5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  <a:sym typeface="Arial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4" y="0"/>
            <a:ext cx="1300725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63158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237704" y="268288"/>
            <a:ext cx="12313368" cy="9361040"/>
          </a:xfrm>
          <a:prstGeom prst="rect">
            <a:avLst/>
          </a:prstGeom>
        </p:spPr>
        <p:txBody>
          <a:bodyPr/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>
                <a:tab pos="1268413" algn="l"/>
              </a:tabLst>
              <a:defRPr/>
            </a:pPr>
            <a:r>
              <a:rPr lang="en-US" sz="4000" b="1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City of Greater Dandenong Sister City with Xuzhou, Jiangsu Province since 1996</a:t>
            </a:r>
            <a: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</a:b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>
                <a:tab pos="1268413" algn="l"/>
              </a:tabLst>
              <a:defRPr/>
            </a:pPr>
            <a: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Objectives: 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>
                <a:tab pos="1268413" algn="l"/>
              </a:tabLst>
              <a:defRPr/>
            </a:pPr>
            <a:endParaRPr lang="en-US" sz="36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Fostering international understanding and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goodwill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Promoting the understanding of diverse cultures through exchange and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education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Encouraging international communication to promote peace and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tolerance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 smtClean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To break down cultural differences through providing experimental opportunities</a:t>
            </a:r>
          </a:p>
          <a:p>
            <a:pPr lvl="0">
              <a:spcBef>
                <a:spcPts val="300"/>
              </a:spcBef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1178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237704" y="196280"/>
            <a:ext cx="12313368" cy="856895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  <p:sp>
        <p:nvSpPr>
          <p:cNvPr id="5" name="Rectangle 13"/>
          <p:cNvSpPr txBox="1">
            <a:spLocks noChangeArrowheads="1"/>
          </p:cNvSpPr>
          <p:nvPr/>
        </p:nvSpPr>
        <p:spPr>
          <a:xfrm>
            <a:off x="237704" y="772344"/>
            <a:ext cx="12313368" cy="7992888"/>
          </a:xfrm>
          <a:prstGeom prst="rect">
            <a:avLst/>
          </a:prstGeom>
        </p:spPr>
        <p:txBody>
          <a:bodyPr/>
          <a:lstStyle/>
          <a:p>
            <a:pPr marL="57150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To </a:t>
            </a: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encourage the exchange of ideas relating to good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government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To promote and exchange ideas which break down cultural barriers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 smtClean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To encourage community education about other cultures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 smtClean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Predominately involved in cultural, education and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health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Involved delegations from Xuzhou and City of Greater Dandenong every second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year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Delegations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led </a:t>
            </a: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by Mayor</a:t>
            </a:r>
            <a:endParaRPr lang="en-US" sz="3600" kern="0" dirty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657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237704" y="412304"/>
            <a:ext cx="12313368" cy="9217024"/>
          </a:xfrm>
          <a:prstGeom prst="rect">
            <a:avLst/>
          </a:prstGeom>
        </p:spPr>
        <p:txBody>
          <a:bodyPr/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>
                <a:tab pos="1268413" algn="l"/>
              </a:tabLst>
              <a:defRPr/>
            </a:pPr>
            <a:r>
              <a:rPr lang="en-US" sz="4000" b="1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Creation of Greater Dandenong Business (GDB) group</a:t>
            </a:r>
            <a:br>
              <a:rPr lang="en-US" sz="4000" b="1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</a:br>
            <a:r>
              <a:rPr lang="en-US" sz="4000" b="1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in 2013</a:t>
            </a:r>
            <a: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</a:br>
            <a:endParaRPr lang="en-US" sz="36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Group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comprises of </a:t>
            </a: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Economic Development,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Activity Centres Revitalisation unit and South East Business Networks unit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 smtClean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Created to facilitate investment opportunities, support business and initiate economic links overseas</a:t>
            </a:r>
            <a:b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Economic relationship established with Xuzhou through visits to Xuzhou Trade and Investment Fairs</a:t>
            </a:r>
            <a:b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Business leader groups and business delegation to Xuzhou have taken place for the last four </a:t>
            </a: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</a:rPr>
              <a:t>years</a:t>
            </a: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1192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237704" y="412304"/>
            <a:ext cx="12313368" cy="9073008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Delegations to Xuzhou include factory/business visits, meetings with Xuzhou government officials and Mayor/Deputy Mayors</a:t>
            </a:r>
            <a:br>
              <a:rPr lang="en-US" sz="36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</a:br>
            <a:endParaRPr lang="en-US" sz="36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Xuzhou relationship (20 plus years) has assisted in creating opportunities in Nanjing</a:t>
            </a:r>
            <a:b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Jiangsu Federation of Industry and Commerce (JFIC) and City of Greater Dandenong participate in business to business visits</a:t>
            </a:r>
            <a:b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</a:br>
            <a:endParaRPr lang="en-US" sz="36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3600" kern="0" dirty="0">
                <a:solidFill>
                  <a:srgbClr val="FFFFFF"/>
                </a:solidFill>
                <a:latin typeface="Calibri" pitchFamily="34" charset="0"/>
              </a:rPr>
              <a:t>JFIC are the largest Chamber of Commerce in Jiangsu Province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endParaRPr lang="en-US" sz="4000" kern="0" dirty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4315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237704" y="196280"/>
            <a:ext cx="12313368" cy="856895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Has broadened opportunity for business to business opportunities</a:t>
            </a:r>
            <a:b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</a:b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No government to government role with JFIC</a:t>
            </a:r>
            <a:b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</a:b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571500" lvl="0" indent="-5715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/>
            </a:pPr>
            <a:r>
              <a:rPr lang="en-US" sz="4000" kern="0" dirty="0">
                <a:solidFill>
                  <a:srgbClr val="FFFFFF"/>
                </a:solidFill>
                <a:latin typeface="Calibri" pitchFamily="34" charset="0"/>
              </a:rPr>
              <a:t>Sister City Policy replaced with </a:t>
            </a:r>
            <a:r>
              <a:rPr lang="en-US" sz="4000" kern="0" dirty="0" smtClean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International Relations Policy which was adopted by Council in July 2016</a:t>
            </a:r>
            <a:endParaRPr lang="en-US" sz="4000" kern="0" dirty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lang="en-US" sz="4000" kern="0" dirty="0" smtClean="0">
              <a:solidFill>
                <a:srgbClr val="FFFFFF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8413" algn="l"/>
              </a:tabLst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340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ajor 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Major Titl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ADF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solidFill>
              <a:srgbClr val="000000"/>
            </a:solidFill>
            <a:effectLst/>
            <a:latin typeface="Arial" charset="0"/>
            <a:ea typeface="ヒラギノ角ゴ Pro W3" pitchFamily="1" charset="-128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ADF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solidFill>
              <a:srgbClr val="000000"/>
            </a:solidFill>
            <a:effectLst/>
            <a:latin typeface="Arial" charset="0"/>
            <a:ea typeface="ヒラギノ角ゴ Pro W3" pitchFamily="1" charset="-128"/>
            <a:sym typeface="Arial" charset="0"/>
          </a:defRPr>
        </a:defPPr>
      </a:lstStyle>
    </a:lnDef>
  </a:objectDefaults>
  <a:extraClrSchemeLst>
    <a:extraClrScheme>
      <a:clrScheme name="Major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BADFE3"/>
      </a:accent1>
      <a:accent2>
        <a:srgbClr val="333399"/>
      </a:accent2>
      <a:accent3>
        <a:srgbClr val="AAAAAA"/>
      </a:accent3>
      <a:accent4>
        <a:srgbClr val="000000"/>
      </a:accent4>
      <a:accent5>
        <a:srgbClr val="D9EC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ADF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solidFill>
              <a:srgbClr val="000000"/>
            </a:solidFill>
            <a:effectLst/>
            <a:latin typeface="Arial" charset="0"/>
            <a:ea typeface="ヒラギノ角ゴ Pro W3" pitchFamily="1" charset="-128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ADF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solidFill>
              <a:srgbClr val="000000"/>
            </a:solidFill>
            <a:effectLst/>
            <a:latin typeface="Arial" charset="0"/>
            <a:ea typeface="ヒラギノ角ゴ Pro W3" pitchFamily="1" charset="-128"/>
            <a:sym typeface="Arial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9676E22B47CC48CBA49BA16071DCFF24" version="1.0.0">
  <systemFields>
    <field name="Objective-Id">
      <value order="0">A5114004</value>
    </field>
    <field name="Objective-Title">
      <value order="0">Victorian Sister Cities Forum</value>
    </field>
    <field name="Objective-Description">
      <value order="0"/>
    </field>
    <field name="Objective-CreationStamp">
      <value order="0">2018-07-12T00:30:16Z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2018-07-12T04:05:26Z</value>
    </field>
    <field name="Objective-Owner">
      <value order="0">Cigetic, Christina</value>
    </field>
    <field name="Objective-Path">
      <value order="0">Objective Global Folder:..Business and Economic Development:Program and Service Delivery:Greater Dandenong Business Matters 2018</value>
    </field>
    <field name="Objective-Parent">
      <value order="0">Greater Dandenong Business Matters 2018</value>
    </field>
    <field name="Objective-State">
      <value order="0">Being Edited</value>
    </field>
    <field name="Objective-VersionId">
      <value order="0">vA6717863</value>
    </field>
    <field name="Objective-Version">
      <value order="0">0.2</value>
    </field>
    <field name="Objective-VersionNumber">
      <value order="0">2</value>
    </field>
    <field name="Objective-VersionComment">
      <value order="0"/>
    </field>
    <field name="Objective-FileNumber">
      <value order="0">qA379769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11">
      <field name="Objective-Business Unit">
        <value order="0">kA779</value>
      </field>
      <field name="Objective-Corporate Document Type">
        <value order="0"/>
      </field>
      <field name="Objective-Records Audit Date">
        <value order="0"/>
      </field>
      <field name="Objective-Records Audit Vital Record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9676E22B47CC48CBA49BA16071DCFF2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7860</TotalTime>
  <Pages>0</Pages>
  <Words>78</Words>
  <Characters>0</Characters>
  <Application>Microsoft Office PowerPoint</Application>
  <PresentationFormat>Custom</PresentationFormat>
  <Lines>0</Lines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Lucida Grande</vt:lpstr>
      <vt:lpstr>ヒラギノ角ゴ Pro W3</vt:lpstr>
      <vt:lpstr>Major Title</vt:lpstr>
      <vt:lpstr>Title &amp; Bullets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Douglas Street Precinct</dc:title>
  <dc:creator>abatar</dc:creator>
  <cp:lastModifiedBy>Natalie Tyler</cp:lastModifiedBy>
  <cp:revision>579</cp:revision>
  <cp:lastPrinted>2018-07-12T08:17:17Z</cp:lastPrinted>
  <dcterms:modified xsi:type="dcterms:W3CDTF">2018-07-15T22:50:21Z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A5114004</vt:lpwstr>
  </property>
  <property fmtid="{D5CDD505-2E9C-101B-9397-08002B2CF9AE}" pid="3" name="Objective-Title">
    <vt:lpwstr>Victorian Sister Cities Forum</vt:lpwstr>
  </property>
  <property fmtid="{D5CDD505-2E9C-101B-9397-08002B2CF9AE}" pid="4" name="Objective-Comment">
    <vt:lpwstr/>
  </property>
  <property fmtid="{D5CDD505-2E9C-101B-9397-08002B2CF9AE}" pid="5" name="Objective-CreationStamp">
    <vt:filetime>2018-07-12T01:22:51Z</vt:filetime>
  </property>
  <property fmtid="{D5CDD505-2E9C-101B-9397-08002B2CF9AE}" pid="6" name="Objective-IsApproved">
    <vt:bool>false</vt:bool>
  </property>
  <property fmtid="{D5CDD505-2E9C-101B-9397-08002B2CF9AE}" pid="7" name="Objective-IsPublished">
    <vt:bool>true</vt:bool>
  </property>
  <property fmtid="{D5CDD505-2E9C-101B-9397-08002B2CF9AE}" pid="8" name="Objective-DatePublished">
    <vt:filetime>2018-07-12T04:24:52Z</vt:filetime>
  </property>
  <property fmtid="{D5CDD505-2E9C-101B-9397-08002B2CF9AE}" pid="9" name="Objective-ModificationStamp">
    <vt:filetime>2018-07-12T04:24:52Z</vt:filetime>
  </property>
  <property fmtid="{D5CDD505-2E9C-101B-9397-08002B2CF9AE}" pid="10" name="Objective-Owner">
    <vt:lpwstr>Cigetic, Christina</vt:lpwstr>
  </property>
  <property fmtid="{D5CDD505-2E9C-101B-9397-08002B2CF9AE}" pid="11" name="Objective-Path">
    <vt:lpwstr>Objective Global Folder:..Business and Economic Development:Program and Service Delivery:Greater Dandenong Business Matters 2018:</vt:lpwstr>
  </property>
  <property fmtid="{D5CDD505-2E9C-101B-9397-08002B2CF9AE}" pid="12" name="Objective-Parent">
    <vt:lpwstr>Greater Dandenong Business Matters 2018</vt:lpwstr>
  </property>
  <property fmtid="{D5CDD505-2E9C-101B-9397-08002B2CF9AE}" pid="13" name="Objective-State">
    <vt:lpwstr>Published</vt:lpwstr>
  </property>
  <property fmtid="{D5CDD505-2E9C-101B-9397-08002B2CF9AE}" pid="14" name="Objective-Version">
    <vt:lpwstr>1.0</vt:lpwstr>
  </property>
  <property fmtid="{D5CDD505-2E9C-101B-9397-08002B2CF9AE}" pid="15" name="Objective-VersionNumber">
    <vt:r8>2</vt:r8>
  </property>
  <property fmtid="{D5CDD505-2E9C-101B-9397-08002B2CF9AE}" pid="16" name="Objective-VersionComment">
    <vt:lpwstr/>
  </property>
  <property fmtid="{D5CDD505-2E9C-101B-9397-08002B2CF9AE}" pid="17" name="Objective-FileNumber">
    <vt:lpwstr>qA379769</vt:lpwstr>
  </property>
  <property fmtid="{D5CDD505-2E9C-101B-9397-08002B2CF9AE}" pid="18" name="Objective-Classification">
    <vt:lpwstr>[Inherited - none]</vt:lpwstr>
  </property>
  <property fmtid="{D5CDD505-2E9C-101B-9397-08002B2CF9AE}" pid="19" name="Objective-Caveats">
    <vt:lpwstr/>
  </property>
  <property fmtid="{D5CDD505-2E9C-101B-9397-08002B2CF9AE}" pid="20" name="Objective-Business Unit [system]">
    <vt:lpwstr>Greater Dandenong Business</vt:lpwstr>
  </property>
  <property fmtid="{D5CDD505-2E9C-101B-9397-08002B2CF9AE}" pid="21" name="Objective-Corporate Document Type [system]">
    <vt:lpwstr/>
  </property>
  <property fmtid="{D5CDD505-2E9C-101B-9397-08002B2CF9AE}" pid="22" name="Objective-Records Audit Vital Record [system]">
    <vt:lpwstr/>
  </property>
  <property fmtid="{D5CDD505-2E9C-101B-9397-08002B2CF9AE}" pid="23" name="Objective-Records Audit Date [system]">
    <vt:lpwstr/>
  </property>
  <property fmtid="{D5CDD505-2E9C-101B-9397-08002B2CF9AE}" pid="24" name="Objective-Description">
    <vt:lpwstr/>
  </property>
  <property fmtid="{D5CDD505-2E9C-101B-9397-08002B2CF9AE}" pid="25" name="Objective-VersionId">
    <vt:lpwstr>vA6717863</vt:lpwstr>
  </property>
  <property fmtid="{D5CDD505-2E9C-101B-9397-08002B2CF9AE}" pid="26" name="Objective-Business Unit">
    <vt:lpwstr>kA779</vt:lpwstr>
  </property>
  <property fmtid="{D5CDD505-2E9C-101B-9397-08002B2CF9AE}" pid="27" name="Objective-Corporate Document Type">
    <vt:lpwstr/>
  </property>
  <property fmtid="{D5CDD505-2E9C-101B-9397-08002B2CF9AE}" pid="28" name="Objective-Records Audit Date">
    <vt:lpwstr/>
  </property>
  <property fmtid="{D5CDD505-2E9C-101B-9397-08002B2CF9AE}" pid="29" name="Objective-Records Audit Vital Record">
    <vt:lpwstr/>
  </property>
</Properties>
</file>