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99" r:id="rId5"/>
    <p:sldId id="298" r:id="rId6"/>
    <p:sldId id="263" r:id="rId7"/>
    <p:sldId id="264" r:id="rId8"/>
    <p:sldId id="300" r:id="rId9"/>
    <p:sldId id="266" r:id="rId10"/>
    <p:sldId id="302" r:id="rId11"/>
    <p:sldId id="268" r:id="rId12"/>
    <p:sldId id="269" r:id="rId13"/>
    <p:sldId id="296" r:id="rId14"/>
    <p:sldId id="274" r:id="rId15"/>
    <p:sldId id="303" r:id="rId16"/>
    <p:sldId id="278" r:id="rId17"/>
    <p:sldId id="279" r:id="rId18"/>
    <p:sldId id="304" r:id="rId19"/>
    <p:sldId id="305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3047A-05C3-4EFE-B2EF-6225091E19AF}" v="3" dt="2018-07-21T05:52:52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383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52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972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36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36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37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633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85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27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801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60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1409-D577-4B05-89B4-0EAB03DE4DB2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36AD-7D60-426C-BB18-E8B821A86F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88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26" y="188640"/>
            <a:ext cx="844893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9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13819"/>
            <a:ext cx="8458200" cy="5650787"/>
          </a:xfrm>
        </p:spPr>
        <p:txBody>
          <a:bodyPr>
            <a:noAutofit/>
          </a:bodyPr>
          <a:lstStyle/>
          <a:p>
            <a:pPr algn="ctr"/>
            <a:r>
              <a:rPr lang="en-AU" altLang="ja-JP" sz="5000" dirty="0">
                <a:solidFill>
                  <a:schemeClr val="tx1"/>
                </a:solidFill>
                <a:latin typeface="Cambria" panose="02040503050406030204" pitchFamily="18" charset="0"/>
              </a:rPr>
              <a:t>Sister city relationships are a </a:t>
            </a:r>
            <a:r>
              <a:rPr lang="en-AU" altLang="ja-JP" sz="5000" u="sng" dirty="0">
                <a:solidFill>
                  <a:schemeClr val="tx1"/>
                </a:solidFill>
                <a:latin typeface="Cambria" panose="02040503050406030204" pitchFamily="18" charset="0"/>
              </a:rPr>
              <a:t>starting point</a:t>
            </a:r>
            <a:r>
              <a:rPr lang="en-AU" altLang="ja-JP" sz="5000" dirty="0">
                <a:solidFill>
                  <a:schemeClr val="tx1"/>
                </a:solidFill>
                <a:latin typeface="Cambria" panose="02040503050406030204" pitchFamily="18" charset="0"/>
              </a:rPr>
              <a:t> of interaction with a particular country, </a:t>
            </a:r>
            <a:r>
              <a:rPr lang="en-AU" altLang="ja-JP" sz="5000" u="sng" dirty="0">
                <a:solidFill>
                  <a:schemeClr val="tx1"/>
                </a:solidFill>
                <a:latin typeface="Cambria" panose="02040503050406030204" pitchFamily="18" charset="0"/>
              </a:rPr>
              <a:t>which leads to further innovative relationships across the country</a:t>
            </a:r>
            <a:r>
              <a:rPr lang="en-AU" altLang="ja-JP" sz="5000" dirty="0">
                <a:solidFill>
                  <a:schemeClr val="tx1"/>
                </a:solidFill>
                <a:latin typeface="Cambria" panose="02040503050406030204" pitchFamily="18" charset="0"/>
              </a:rPr>
              <a:t>, not just within the sister cities.</a:t>
            </a:r>
            <a:endParaRPr lang="en-AU" sz="5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3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48" y="2792909"/>
            <a:ext cx="7772400" cy="1500187"/>
          </a:xfrm>
        </p:spPr>
        <p:txBody>
          <a:bodyPr>
            <a:noAutofit/>
          </a:bodyPr>
          <a:lstStyle/>
          <a:p>
            <a:pPr algn="ctr"/>
            <a:b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  <a:t>Different Types of Exchange:</a:t>
            </a:r>
          </a:p>
          <a:p>
            <a:pPr algn="ctr"/>
            <a: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  <a:t>Social Issues</a:t>
            </a:r>
          </a:p>
        </p:txBody>
      </p:sp>
    </p:spTree>
    <p:extLst>
      <p:ext uri="{BB962C8B-B14F-4D97-AF65-F5344CB8AC3E}">
        <p14:creationId xmlns:p14="http://schemas.microsoft.com/office/powerpoint/2010/main" val="282250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48" y="2792909"/>
            <a:ext cx="7772400" cy="1500187"/>
          </a:xfrm>
        </p:spPr>
        <p:txBody>
          <a:bodyPr>
            <a:noAutofit/>
          </a:bodyPr>
          <a:lstStyle/>
          <a:p>
            <a:pPr algn="ctr"/>
            <a:b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  <a:t>Different Types of Exchange:</a:t>
            </a:r>
          </a:p>
          <a:p>
            <a:pPr algn="ctr"/>
            <a: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  <a:t>Garbage Problem</a:t>
            </a:r>
          </a:p>
        </p:txBody>
      </p:sp>
    </p:spTree>
    <p:extLst>
      <p:ext uri="{BB962C8B-B14F-4D97-AF65-F5344CB8AC3E}">
        <p14:creationId xmlns:p14="http://schemas.microsoft.com/office/powerpoint/2010/main" val="91283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00"/>
            <a:ext cx="7772400" cy="1500187"/>
          </a:xfrm>
        </p:spPr>
        <p:txBody>
          <a:bodyPr>
            <a:noAutofit/>
          </a:bodyPr>
          <a:lstStyle/>
          <a:p>
            <a:pPr algn="ctr"/>
            <a:b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  <a:t>Different Types of Exchange:</a:t>
            </a:r>
          </a:p>
          <a:p>
            <a:pPr algn="ctr"/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Gender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Equality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n-AU" sz="4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B74F9F-1B1B-374C-A711-F915E2DC5B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61" y="1628047"/>
            <a:ext cx="7574078" cy="50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1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Cambria" panose="02040503050406030204" pitchFamily="18" charset="0"/>
                <a:ea typeface="+mn-ea"/>
                <a:cs typeface="+mn-cs"/>
              </a:rPr>
              <a:t>MCG (Melbourne Cricket Ground)</a:t>
            </a:r>
            <a:endParaRPr lang="en-AU" sz="4800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52128"/>
            <a:ext cx="7548330" cy="5661248"/>
          </a:xfrm>
        </p:spPr>
      </p:pic>
    </p:spTree>
    <p:extLst>
      <p:ext uri="{BB962C8B-B14F-4D97-AF65-F5344CB8AC3E}">
        <p14:creationId xmlns:p14="http://schemas.microsoft.com/office/powerpoint/2010/main" val="336851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90159"/>
            <a:ext cx="7772400" cy="3677682"/>
          </a:xfrm>
        </p:spPr>
        <p:txBody>
          <a:bodyPr>
            <a:noAutofit/>
          </a:bodyPr>
          <a:lstStyle/>
          <a:p>
            <a:pPr algn="ctr"/>
            <a:b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altLang="ja-JP" sz="6600" dirty="0">
                <a:solidFill>
                  <a:schemeClr val="tx1"/>
                </a:solidFill>
                <a:latin typeface="Cambria" panose="02040503050406030204" pitchFamily="18" charset="0"/>
              </a:rPr>
              <a:t>M:</a:t>
            </a:r>
            <a:r>
              <a:rPr lang="ja-JP" altLang="en-US" sz="6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6600" dirty="0">
                <a:solidFill>
                  <a:schemeClr val="tx1"/>
                </a:solidFill>
                <a:latin typeface="Cambria" panose="02040503050406030204" pitchFamily="18" charset="0"/>
              </a:rPr>
              <a:t>Multiculturalism</a:t>
            </a:r>
            <a:r>
              <a:rPr lang="ja-JP" altLang="en-US" sz="6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altLang="ja-JP" sz="6600" dirty="0">
                <a:solidFill>
                  <a:schemeClr val="tx1"/>
                </a:solidFill>
                <a:latin typeface="Cambria" panose="02040503050406030204" pitchFamily="18" charset="0"/>
              </a:rPr>
              <a:t>C:</a:t>
            </a:r>
            <a:r>
              <a:rPr lang="ja-JP" altLang="en-US" sz="6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6600" dirty="0">
                <a:solidFill>
                  <a:schemeClr val="tx1"/>
                </a:solidFill>
                <a:latin typeface="Cambria" panose="02040503050406030204" pitchFamily="18" charset="0"/>
              </a:rPr>
              <a:t>Convenience</a:t>
            </a:r>
            <a:r>
              <a:rPr lang="ja-JP" altLang="en-US" sz="6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altLang="ja-JP" sz="6600" dirty="0">
                <a:solidFill>
                  <a:schemeClr val="tx1"/>
                </a:solidFill>
                <a:latin typeface="Cambria" panose="02040503050406030204" pitchFamily="18" charset="0"/>
              </a:rPr>
              <a:t>G:</a:t>
            </a:r>
            <a:r>
              <a:rPr lang="ja-JP" altLang="en-US" sz="6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6600" dirty="0">
                <a:solidFill>
                  <a:schemeClr val="tx1"/>
                </a:solidFill>
                <a:latin typeface="Cambria" panose="02040503050406030204" pitchFamily="18" charset="0"/>
              </a:rPr>
              <a:t>Generosity</a:t>
            </a:r>
            <a:endParaRPr lang="en-AU" sz="6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4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40" y="1515047"/>
            <a:ext cx="8832920" cy="3827905"/>
          </a:xfrm>
        </p:spPr>
        <p:txBody>
          <a:bodyPr>
            <a:noAutofit/>
          </a:bodyPr>
          <a:lstStyle/>
          <a:p>
            <a:r>
              <a:rPr lang="en-AU" sz="5100" dirty="0">
                <a:latin typeface="Cambria" panose="02040503050406030204" pitchFamily="18" charset="0"/>
              </a:rPr>
              <a:t>The Role of CLAIR:</a:t>
            </a:r>
            <a:br>
              <a:rPr lang="en-AU" sz="5100" dirty="0">
                <a:latin typeface="Cambria" panose="02040503050406030204" pitchFamily="18" charset="0"/>
              </a:rPr>
            </a:br>
            <a:r>
              <a:rPr lang="en-AU" sz="5100" dirty="0">
                <a:latin typeface="Cambria" panose="02040503050406030204" pitchFamily="18" charset="0"/>
              </a:rPr>
              <a:t>Promoting Intercultural Communication for Japanese Local Government</a:t>
            </a:r>
          </a:p>
        </p:txBody>
      </p:sp>
    </p:spTree>
    <p:extLst>
      <p:ext uri="{BB962C8B-B14F-4D97-AF65-F5344CB8AC3E}">
        <p14:creationId xmlns:p14="http://schemas.microsoft.com/office/powerpoint/2010/main" val="214003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91" y="-535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5100" dirty="0">
                <a:latin typeface="Cambria" panose="02040503050406030204" pitchFamily="18" charset="0"/>
              </a:rPr>
              <a:t>JET Programme</a:t>
            </a:r>
            <a:br>
              <a:rPr lang="ja-JP" altLang="en-US" sz="5100" dirty="0">
                <a:latin typeface="Cambria" panose="02040503050406030204" pitchFamily="18" charset="0"/>
              </a:rPr>
            </a:br>
            <a:r>
              <a:rPr lang="en-AU" altLang="ja-JP" sz="3900" dirty="0">
                <a:latin typeface="Cambria" panose="02040503050406030204" pitchFamily="18" charset="0"/>
              </a:rPr>
              <a:t>Japan Exchange and Teaching Programme</a:t>
            </a:r>
            <a:endParaRPr lang="en-AU" sz="39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163352"/>
            <a:ext cx="3779562" cy="56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5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EE138B4-2A5D-A14F-9BDE-E5E31046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5" y="2672710"/>
            <a:ext cx="9097395" cy="30693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E6EBF1C-E838-504A-BA50-4032693BD4AC}"/>
              </a:ext>
            </a:extLst>
          </p:cNvPr>
          <p:cNvSpPr txBox="1">
            <a:spLocks/>
          </p:cNvSpPr>
          <p:nvPr/>
        </p:nvSpPr>
        <p:spPr>
          <a:xfrm>
            <a:off x="311080" y="-499439"/>
            <a:ext cx="8832920" cy="3150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4000" dirty="0">
              <a:latin typeface="Cambria" panose="02040503050406030204" pitchFamily="18" charset="0"/>
            </a:endParaRPr>
          </a:p>
          <a:p>
            <a:r>
              <a:rPr lang="en-US" altLang="ja-JP" sz="4000" dirty="0">
                <a:latin typeface="Cambria" panose="02040503050406030204" pitchFamily="18" charset="0"/>
              </a:rPr>
              <a:t>Assistant</a:t>
            </a:r>
            <a:r>
              <a:rPr lang="en-AU" altLang="ja-JP" sz="4000" dirty="0">
                <a:latin typeface="Cambria" panose="02040503050406030204" pitchFamily="18" charset="0"/>
              </a:rPr>
              <a:t> language teachers</a:t>
            </a:r>
            <a:endParaRPr lang="ja-JP" altLang="en-US" sz="4000" dirty="0">
              <a:latin typeface="Cambria" panose="02040503050406030204" pitchFamily="18" charset="0"/>
            </a:endParaRPr>
          </a:p>
          <a:p>
            <a:r>
              <a:rPr lang="en-US" altLang="ja-JP" sz="4000" dirty="0">
                <a:latin typeface="Cambria" panose="02040503050406030204" pitchFamily="18" charset="0"/>
              </a:rPr>
              <a:t>S</a:t>
            </a:r>
            <a:r>
              <a:rPr lang="en-AU" altLang="ja-JP" sz="4000" dirty="0">
                <a:latin typeface="Cambria" panose="02040503050406030204" pitchFamily="18" charset="0"/>
              </a:rPr>
              <a:t>ports exchange advisors</a:t>
            </a:r>
            <a:endParaRPr lang="ja-JP" altLang="en-US" sz="4000" dirty="0">
              <a:latin typeface="Cambria" panose="02040503050406030204" pitchFamily="18" charset="0"/>
            </a:endParaRPr>
          </a:p>
          <a:p>
            <a:r>
              <a:rPr lang="en-US" altLang="ja-JP" sz="4000" dirty="0">
                <a:latin typeface="Cambria" panose="02040503050406030204" pitchFamily="18" charset="0"/>
              </a:rPr>
              <a:t>C</a:t>
            </a:r>
            <a:r>
              <a:rPr lang="en-AU" altLang="ja-JP" sz="4000" dirty="0" err="1">
                <a:latin typeface="Cambria" panose="02040503050406030204" pitchFamily="18" charset="0"/>
              </a:rPr>
              <a:t>oordinators</a:t>
            </a:r>
            <a:r>
              <a:rPr lang="en-AU" altLang="ja-JP" sz="4000" dirty="0">
                <a:latin typeface="Cambria" panose="02040503050406030204" pitchFamily="18" charset="0"/>
              </a:rPr>
              <a:t> for international relations</a:t>
            </a:r>
            <a:endParaRPr lang="en-AU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3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40" y="1515047"/>
            <a:ext cx="8832920" cy="3827905"/>
          </a:xfrm>
        </p:spPr>
        <p:txBody>
          <a:bodyPr>
            <a:noAutofit/>
          </a:bodyPr>
          <a:lstStyle/>
          <a:p>
            <a:r>
              <a:rPr lang="en-AU" altLang="ja-JP" sz="5900" dirty="0">
                <a:latin typeface="Cambria" panose="02040503050406030204" pitchFamily="18" charset="0"/>
              </a:rPr>
              <a:t>351 </a:t>
            </a:r>
            <a:r>
              <a:rPr lang="en-US" altLang="ja-JP" sz="5900" dirty="0">
                <a:latin typeface="Cambria" panose="02040503050406030204" pitchFamily="18" charset="0"/>
              </a:rPr>
              <a:t>JET</a:t>
            </a:r>
            <a:r>
              <a:rPr lang="ja-JP" altLang="en-US" sz="5900" dirty="0">
                <a:latin typeface="Cambria" panose="02040503050406030204" pitchFamily="18" charset="0"/>
              </a:rPr>
              <a:t> </a:t>
            </a:r>
            <a:r>
              <a:rPr lang="en-AU" altLang="ja-JP" sz="5900" dirty="0">
                <a:latin typeface="Cambria" panose="02040503050406030204" pitchFamily="18" charset="0"/>
              </a:rPr>
              <a:t>participants </a:t>
            </a:r>
            <a:br>
              <a:rPr lang="ja-JP" altLang="en-US" sz="5900" dirty="0">
                <a:latin typeface="Cambria" panose="02040503050406030204" pitchFamily="18" charset="0"/>
              </a:rPr>
            </a:br>
            <a:r>
              <a:rPr lang="en-AU" altLang="ja-JP" sz="5900" dirty="0">
                <a:latin typeface="Cambria" panose="02040503050406030204" pitchFamily="18" charset="0"/>
              </a:rPr>
              <a:t>from Australia</a:t>
            </a:r>
            <a:endParaRPr lang="en-AU" sz="59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1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24" y="72008"/>
            <a:ext cx="88924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0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625"/>
            <a:ext cx="9144000" cy="371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537321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Photo: Broome Visitor Centre</a:t>
            </a:r>
          </a:p>
          <a:p>
            <a:r>
              <a:rPr lang="en-AU" dirty="0"/>
              <a:t>http://www.broomevisitorcentre.com.au/</a:t>
            </a:r>
          </a:p>
        </p:txBody>
      </p:sp>
    </p:spTree>
    <p:extLst>
      <p:ext uri="{BB962C8B-B14F-4D97-AF65-F5344CB8AC3E}">
        <p14:creationId xmlns:p14="http://schemas.microsoft.com/office/powerpoint/2010/main" val="3182074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15035\Desktop\seashell-pearl-192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26" y="764704"/>
            <a:ext cx="852574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8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Origins of </a:t>
            </a:r>
            <a:r>
              <a:rPr lang="en-US" altLang="ja-JP" dirty="0"/>
              <a:t>S</a:t>
            </a:r>
            <a:r>
              <a:rPr lang="en-US" dirty="0"/>
              <a:t>ister </a:t>
            </a:r>
            <a:r>
              <a:rPr lang="en-US" altLang="ja-JP" dirty="0"/>
              <a:t>C</a:t>
            </a:r>
            <a:r>
              <a:rPr lang="en-US" dirty="0"/>
              <a:t>ity </a:t>
            </a:r>
            <a:r>
              <a:rPr lang="en-US" altLang="ja-JP" dirty="0"/>
              <a:t>R</a:t>
            </a:r>
            <a:r>
              <a:rPr lang="en-US" dirty="0"/>
              <a:t>elationships</a:t>
            </a:r>
            <a:br>
              <a:rPr lang="ja-JP" altLang="en-US" dirty="0"/>
            </a:br>
            <a:r>
              <a:rPr lang="en-US" dirty="0"/>
              <a:t>Photo of Nagasaki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59807"/>
            <a:ext cx="7548836" cy="506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8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83" y="1635367"/>
            <a:ext cx="8925034" cy="3587266"/>
          </a:xfrm>
        </p:spPr>
        <p:txBody>
          <a:bodyPr>
            <a:noAutofit/>
          </a:bodyPr>
          <a:lstStyle/>
          <a:p>
            <a:pPr algn="ctr"/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1,732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states,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cities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and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towns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67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countries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108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in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Australia</a:t>
            </a:r>
            <a:endParaRPr lang="ja-JP" altLang="en-US" sz="4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19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in</a:t>
            </a:r>
            <a:r>
              <a:rPr lang="ja-JP" altLang="en-US" sz="4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4800" dirty="0">
                <a:solidFill>
                  <a:schemeClr val="tx1"/>
                </a:solidFill>
                <a:latin typeface="Cambria" panose="02040503050406030204" pitchFamily="18" charset="0"/>
              </a:rPr>
              <a:t>Victoria</a:t>
            </a:r>
            <a:endParaRPr lang="ja-JP" altLang="en-US" sz="4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0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78906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  <a:t>International Conflicts and Sister City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99097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78906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  <a:t>Different </a:t>
            </a:r>
            <a:r>
              <a:rPr lang="en-AU" sz="4800">
                <a:solidFill>
                  <a:schemeClr val="tx1"/>
                </a:solidFill>
                <a:latin typeface="Cambria" panose="02040503050406030204" pitchFamily="18" charset="0"/>
              </a:rPr>
              <a:t>Aims for </a:t>
            </a:r>
            <a:br>
              <a:rPr lang="en-AU" sz="480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AU" sz="4800">
                <a:solidFill>
                  <a:schemeClr val="tx1"/>
                </a:solidFill>
                <a:latin typeface="Cambria" panose="02040503050406030204" pitchFamily="18" charset="0"/>
              </a:rPr>
              <a:t>Sister </a:t>
            </a:r>
            <a: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  <a:t>City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78842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AU" sz="4800" dirty="0">
                <a:solidFill>
                  <a:schemeClr val="tx1"/>
                </a:solidFill>
                <a:latin typeface="Cambria" panose="02040503050406030204" pitchFamily="18" charset="0"/>
              </a:rPr>
              <a:t>Economic Exchanges</a:t>
            </a:r>
          </a:p>
        </p:txBody>
      </p:sp>
    </p:spTree>
    <p:extLst>
      <p:ext uri="{BB962C8B-B14F-4D97-AF65-F5344CB8AC3E}">
        <p14:creationId xmlns:p14="http://schemas.microsoft.com/office/powerpoint/2010/main" val="100107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140B22A-E9DE-4A42-BF20-A9AD67D45B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99" y="285771"/>
            <a:ext cx="8710202" cy="628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973" y="1953044"/>
            <a:ext cx="2726547" cy="410445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1953044"/>
            <a:ext cx="6158629" cy="410445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4C1AB-DA59-D549-833B-D595F2FCF3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34289"/>
            <a:ext cx="7772400" cy="150018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altLang="ja-JP" sz="4800" b="0" dirty="0">
                <a:latin typeface="Cambria" panose="02040503050406030204" pitchFamily="18" charset="0"/>
              </a:rPr>
              <a:t>Feathertop Winery  in Porepunkah</a:t>
            </a:r>
            <a:r>
              <a:rPr lang="ja-JP" altLang="en-US" sz="4800" b="0" dirty="0">
                <a:latin typeface="Cambria" panose="02040503050406030204" pitchFamily="18" charset="0"/>
              </a:rPr>
              <a:t> </a:t>
            </a:r>
            <a:r>
              <a:rPr lang="en-US" altLang="ja-JP" sz="4800" b="0" dirty="0">
                <a:latin typeface="Cambria" panose="02040503050406030204" pitchFamily="18" charset="0"/>
              </a:rPr>
              <a:t>in</a:t>
            </a:r>
            <a:r>
              <a:rPr lang="ja-JP" altLang="en-US" sz="4800" b="0" dirty="0">
                <a:latin typeface="Cambria" panose="02040503050406030204" pitchFamily="18" charset="0"/>
              </a:rPr>
              <a:t> </a:t>
            </a:r>
            <a:r>
              <a:rPr lang="en-US" altLang="ja-JP" sz="4800" b="0" dirty="0">
                <a:latin typeface="Cambria" panose="02040503050406030204" pitchFamily="18" charset="0"/>
              </a:rPr>
              <a:t>Victoria</a:t>
            </a:r>
            <a:endParaRPr lang="en-AU" sz="48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9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110</Words>
  <Application>Microsoft Office PowerPoint</Application>
  <PresentationFormat>On-screen Show (4:3)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Cambria</vt:lpstr>
      <vt:lpstr>Office Theme</vt:lpstr>
      <vt:lpstr>PowerPoint Presentation</vt:lpstr>
      <vt:lpstr>PowerPoint Presentation</vt:lpstr>
      <vt:lpstr>Origins of Sister City Relationships Photo of Nagasaki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MCG (Melbourne Cricket Ground)</vt:lpstr>
      <vt:lpstr>PowerPoint Presentation</vt:lpstr>
      <vt:lpstr>The Role of CLAIR: Promoting Intercultural Communication for Japanese Local Government</vt:lpstr>
      <vt:lpstr>JET Programme Japan Exchange and Teaching Programme</vt:lpstr>
      <vt:lpstr>PowerPoint Presentation</vt:lpstr>
      <vt:lpstr>351 JET participants  from Australia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Yang</dc:creator>
  <cp:lastModifiedBy>Mike Jakins</cp:lastModifiedBy>
  <cp:revision>16</cp:revision>
  <dcterms:created xsi:type="dcterms:W3CDTF">2018-07-17T00:30:55Z</dcterms:created>
  <dcterms:modified xsi:type="dcterms:W3CDTF">2018-07-21T05:53:01Z</dcterms:modified>
</cp:coreProperties>
</file>