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9" r:id="rId1"/>
  </p:sldMasterIdLst>
  <p:sldIdLst>
    <p:sldId id="256" r:id="rId2"/>
    <p:sldId id="321" r:id="rId3"/>
    <p:sldId id="331" r:id="rId4"/>
    <p:sldId id="322" r:id="rId5"/>
    <p:sldId id="316" r:id="rId6"/>
    <p:sldId id="319" r:id="rId7"/>
    <p:sldId id="310" r:id="rId8"/>
    <p:sldId id="317" r:id="rId9"/>
    <p:sldId id="309" r:id="rId10"/>
    <p:sldId id="312" r:id="rId11"/>
    <p:sldId id="311" r:id="rId12"/>
    <p:sldId id="314" r:id="rId13"/>
    <p:sldId id="315" r:id="rId14"/>
    <p:sldId id="318" r:id="rId15"/>
    <p:sldId id="320" r:id="rId16"/>
    <p:sldId id="326" r:id="rId17"/>
    <p:sldId id="327" r:id="rId18"/>
    <p:sldId id="328" r:id="rId19"/>
    <p:sldId id="325" r:id="rId20"/>
    <p:sldId id="329" r:id="rId21"/>
    <p:sldId id="330" r:id="rId22"/>
    <p:sldId id="324" r:id="rId23"/>
    <p:sldId id="289" r:id="rId24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B40A"/>
    <a:srgbClr val="FF9600"/>
    <a:srgbClr val="B8C000"/>
    <a:srgbClr val="D2A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ad.monash.edu\home\User069\vasileis\Documents\Economic%20Articles\Sister%20Cities\Urban%20populatio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ad.monash.edu\home\User069\vasileis\Documents\Economic%20Articles\Sister%20Cities\diagram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AU" sz="2000" b="1" dirty="0">
                <a:solidFill>
                  <a:sysClr val="windowText" lastClr="000000"/>
                </a:solidFill>
              </a:rPr>
              <a:t>Urban</a:t>
            </a:r>
            <a:r>
              <a:rPr lang="en-AU" sz="2000" b="1" baseline="0" dirty="0">
                <a:solidFill>
                  <a:sysClr val="windowText" lastClr="000000"/>
                </a:solidFill>
              </a:rPr>
              <a:t> Population (percentage of total population)</a:t>
            </a:r>
            <a:endParaRPr lang="en-AU" sz="2000" b="1" dirty="0">
              <a:solidFill>
                <a:sysClr val="windowText" lastClr="00000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Urban population in the World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Sheet1!$A$2:$A$59</c:f>
              <c:numCache>
                <c:formatCode>General</c:formatCode>
                <c:ptCount val="58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  <c:pt idx="53">
                  <c:v>2013</c:v>
                </c:pt>
                <c:pt idx="54">
                  <c:v>2014</c:v>
                </c:pt>
                <c:pt idx="55">
                  <c:v>2015</c:v>
                </c:pt>
                <c:pt idx="56">
                  <c:v>2016</c:v>
                </c:pt>
                <c:pt idx="57">
                  <c:v>2017</c:v>
                </c:pt>
              </c:numCache>
            </c:numRef>
          </c:cat>
          <c:val>
            <c:numRef>
              <c:f>Sheet1!$C$2:$C$59</c:f>
              <c:numCache>
                <c:formatCode>General</c:formatCode>
                <c:ptCount val="58"/>
                <c:pt idx="0">
                  <c:v>33.572101277840858</c:v>
                </c:pt>
                <c:pt idx="1">
                  <c:v>34.085210356744568</c:v>
                </c:pt>
                <c:pt idx="2">
                  <c:v>34.527200312839582</c:v>
                </c:pt>
                <c:pt idx="3">
                  <c:v>34.914282071267536</c:v>
                </c:pt>
                <c:pt idx="4">
                  <c:v>35.307959579256398</c:v>
                </c:pt>
                <c:pt idx="5">
                  <c:v>35.529609684620738</c:v>
                </c:pt>
                <c:pt idx="6">
                  <c:v>35.726935691988999</c:v>
                </c:pt>
                <c:pt idx="7">
                  <c:v>35.935553642600205</c:v>
                </c:pt>
                <c:pt idx="8">
                  <c:v>36.133578353620891</c:v>
                </c:pt>
                <c:pt idx="9">
                  <c:v>36.338611249724217</c:v>
                </c:pt>
                <c:pt idx="10">
                  <c:v>36.528362004463858</c:v>
                </c:pt>
                <c:pt idx="11">
                  <c:v>36.712493127628726</c:v>
                </c:pt>
                <c:pt idx="12">
                  <c:v>36.921222050306525</c:v>
                </c:pt>
                <c:pt idx="13">
                  <c:v>37.151588787352068</c:v>
                </c:pt>
                <c:pt idx="14">
                  <c:v>37.425346540745409</c:v>
                </c:pt>
                <c:pt idx="15">
                  <c:v>37.653107275250861</c:v>
                </c:pt>
                <c:pt idx="16">
                  <c:v>37.897546638460092</c:v>
                </c:pt>
                <c:pt idx="17">
                  <c:v>38.149479792330439</c:v>
                </c:pt>
                <c:pt idx="18">
                  <c:v>38.477650052500579</c:v>
                </c:pt>
                <c:pt idx="19">
                  <c:v>38.874248152580492</c:v>
                </c:pt>
                <c:pt idx="20">
                  <c:v>39.27661846093168</c:v>
                </c:pt>
                <c:pt idx="21">
                  <c:v>39.692845149812918</c:v>
                </c:pt>
                <c:pt idx="22">
                  <c:v>40.070068046232031</c:v>
                </c:pt>
                <c:pt idx="23">
                  <c:v>40.412544423220417</c:v>
                </c:pt>
                <c:pt idx="24">
                  <c:v>40.765163420632447</c:v>
                </c:pt>
                <c:pt idx="25">
                  <c:v>41.120673845388438</c:v>
                </c:pt>
                <c:pt idx="26">
                  <c:v>41.481376805703484</c:v>
                </c:pt>
                <c:pt idx="27">
                  <c:v>41.833077108016596</c:v>
                </c:pt>
                <c:pt idx="28">
                  <c:v>42.203955093427503</c:v>
                </c:pt>
                <c:pt idx="29">
                  <c:v>42.555835737626715</c:v>
                </c:pt>
                <c:pt idx="30">
                  <c:v>42.915586914221699</c:v>
                </c:pt>
                <c:pt idx="31">
                  <c:v>43.275210117376822</c:v>
                </c:pt>
                <c:pt idx="32">
                  <c:v>43.614364726171111</c:v>
                </c:pt>
                <c:pt idx="33">
                  <c:v>43.972809403167886</c:v>
                </c:pt>
                <c:pt idx="34">
                  <c:v>44.32594361295984</c:v>
                </c:pt>
                <c:pt idx="35">
                  <c:v>44.694616165027554</c:v>
                </c:pt>
                <c:pt idx="36">
                  <c:v>45.048789298467746</c:v>
                </c:pt>
                <c:pt idx="37">
                  <c:v>45.407357628760543</c:v>
                </c:pt>
                <c:pt idx="38">
                  <c:v>45.771277685554175</c:v>
                </c:pt>
                <c:pt idx="39">
                  <c:v>46.141246662326267</c:v>
                </c:pt>
                <c:pt idx="40">
                  <c:v>46.520022471528449</c:v>
                </c:pt>
                <c:pt idx="41">
                  <c:v>46.962646878680594</c:v>
                </c:pt>
                <c:pt idx="42">
                  <c:v>47.454856251846103</c:v>
                </c:pt>
                <c:pt idx="43">
                  <c:v>47.951167621741924</c:v>
                </c:pt>
                <c:pt idx="44">
                  <c:v>48.453342445314952</c:v>
                </c:pt>
                <c:pt idx="45">
                  <c:v>48.958711250060638</c:v>
                </c:pt>
                <c:pt idx="46">
                  <c:v>49.457684429431602</c:v>
                </c:pt>
                <c:pt idx="47">
                  <c:v>49.9553482726825</c:v>
                </c:pt>
                <c:pt idx="48">
                  <c:v>50.45946654476014</c:v>
                </c:pt>
                <c:pt idx="49">
                  <c:v>50.958479224542479</c:v>
                </c:pt>
                <c:pt idx="50">
                  <c:v>51.454127008904095</c:v>
                </c:pt>
                <c:pt idx="51">
                  <c:v>51.941398672371726</c:v>
                </c:pt>
                <c:pt idx="52">
                  <c:v>52.42823717986969</c:v>
                </c:pt>
                <c:pt idx="53">
                  <c:v>52.906130339541185</c:v>
                </c:pt>
                <c:pt idx="54">
                  <c:v>53.376715561216592</c:v>
                </c:pt>
                <c:pt idx="55">
                  <c:v>53.83954540765167</c:v>
                </c:pt>
                <c:pt idx="56">
                  <c:v>54.293666329720409</c:v>
                </c:pt>
                <c:pt idx="57">
                  <c:v>54.738549577806083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992-4903-8D21-12DE798C52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0864608"/>
        <c:axId val="520861000"/>
      </c:lineChart>
      <c:lineChart>
        <c:grouping val="standard"/>
        <c:varyColors val="0"/>
        <c:ser>
          <c:idx val="1"/>
          <c:order val="1"/>
          <c:tx>
            <c:strRef>
              <c:f>Sheet1!$B$1</c:f>
              <c:strCache>
                <c:ptCount val="1"/>
                <c:pt idx="0">
                  <c:v>Urban population in Australia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Sheet1!$A$2:$A$59</c:f>
              <c:numCache>
                <c:formatCode>General</c:formatCode>
                <c:ptCount val="58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  <c:pt idx="53">
                  <c:v>2013</c:v>
                </c:pt>
                <c:pt idx="54">
                  <c:v>2014</c:v>
                </c:pt>
                <c:pt idx="55">
                  <c:v>2015</c:v>
                </c:pt>
                <c:pt idx="56">
                  <c:v>2016</c:v>
                </c:pt>
                <c:pt idx="57">
                  <c:v>2017</c:v>
                </c:pt>
              </c:numCache>
            </c:numRef>
          </c:cat>
          <c:val>
            <c:numRef>
              <c:f>Sheet1!$B$2:$B$59</c:f>
              <c:numCache>
                <c:formatCode>General</c:formatCode>
                <c:ptCount val="58"/>
                <c:pt idx="0">
                  <c:v>81.528999999999996</c:v>
                </c:pt>
                <c:pt idx="1">
                  <c:v>81.941000000000003</c:v>
                </c:pt>
                <c:pt idx="2">
                  <c:v>82.337000000000003</c:v>
                </c:pt>
                <c:pt idx="3">
                  <c:v>82.727000000000004</c:v>
                </c:pt>
                <c:pt idx="4">
                  <c:v>83.11</c:v>
                </c:pt>
                <c:pt idx="5">
                  <c:v>83.484999999999999</c:v>
                </c:pt>
                <c:pt idx="6">
                  <c:v>83.855000000000004</c:v>
                </c:pt>
                <c:pt idx="7">
                  <c:v>84.216999999999999</c:v>
                </c:pt>
                <c:pt idx="8">
                  <c:v>84.572999999999993</c:v>
                </c:pt>
                <c:pt idx="9">
                  <c:v>84.921999999999997</c:v>
                </c:pt>
                <c:pt idx="10">
                  <c:v>85.265000000000001</c:v>
                </c:pt>
                <c:pt idx="11">
                  <c:v>85.6</c:v>
                </c:pt>
                <c:pt idx="12">
                  <c:v>85.680999999999997</c:v>
                </c:pt>
                <c:pt idx="13">
                  <c:v>85.760999999999996</c:v>
                </c:pt>
                <c:pt idx="14">
                  <c:v>85.840999999999994</c:v>
                </c:pt>
                <c:pt idx="15">
                  <c:v>85.921000000000006</c:v>
                </c:pt>
                <c:pt idx="16">
                  <c:v>86</c:v>
                </c:pt>
                <c:pt idx="17">
                  <c:v>85.94</c:v>
                </c:pt>
                <c:pt idx="18">
                  <c:v>85.881</c:v>
                </c:pt>
                <c:pt idx="19">
                  <c:v>85.820999999999998</c:v>
                </c:pt>
                <c:pt idx="20">
                  <c:v>85.76</c:v>
                </c:pt>
                <c:pt idx="21">
                  <c:v>85.7</c:v>
                </c:pt>
                <c:pt idx="22">
                  <c:v>85.64</c:v>
                </c:pt>
                <c:pt idx="23">
                  <c:v>85.58</c:v>
                </c:pt>
                <c:pt idx="24">
                  <c:v>85.52</c:v>
                </c:pt>
                <c:pt idx="25">
                  <c:v>85.46</c:v>
                </c:pt>
                <c:pt idx="26">
                  <c:v>85.4</c:v>
                </c:pt>
                <c:pt idx="27">
                  <c:v>85.4</c:v>
                </c:pt>
                <c:pt idx="28">
                  <c:v>85.4</c:v>
                </c:pt>
                <c:pt idx="29">
                  <c:v>85.4</c:v>
                </c:pt>
                <c:pt idx="30">
                  <c:v>85.4</c:v>
                </c:pt>
                <c:pt idx="31">
                  <c:v>85.4</c:v>
                </c:pt>
                <c:pt idx="32">
                  <c:v>85.566000000000003</c:v>
                </c:pt>
                <c:pt idx="33">
                  <c:v>85.748000000000005</c:v>
                </c:pt>
                <c:pt idx="34">
                  <c:v>85.927999999999997</c:v>
                </c:pt>
                <c:pt idx="35">
                  <c:v>86.105999999999995</c:v>
                </c:pt>
                <c:pt idx="36">
                  <c:v>86.283000000000001</c:v>
                </c:pt>
                <c:pt idx="37">
                  <c:v>86.504000000000005</c:v>
                </c:pt>
                <c:pt idx="38">
                  <c:v>86.727000000000004</c:v>
                </c:pt>
                <c:pt idx="39">
                  <c:v>86.947000000000003</c:v>
                </c:pt>
                <c:pt idx="40">
                  <c:v>87.165000000000006</c:v>
                </c:pt>
                <c:pt idx="41">
                  <c:v>87.378</c:v>
                </c:pt>
                <c:pt idx="42">
                  <c:v>87.540999999999997</c:v>
                </c:pt>
                <c:pt idx="43">
                  <c:v>87.694999999999993</c:v>
                </c:pt>
                <c:pt idx="44">
                  <c:v>87.849000000000004</c:v>
                </c:pt>
                <c:pt idx="45">
                  <c:v>88</c:v>
                </c:pt>
                <c:pt idx="46">
                  <c:v>88.15</c:v>
                </c:pt>
                <c:pt idx="47">
                  <c:v>88.298000000000002</c:v>
                </c:pt>
                <c:pt idx="48">
                  <c:v>88.444999999999993</c:v>
                </c:pt>
                <c:pt idx="49">
                  <c:v>88.59</c:v>
                </c:pt>
                <c:pt idx="50">
                  <c:v>88.733000000000004</c:v>
                </c:pt>
                <c:pt idx="51">
                  <c:v>88.875</c:v>
                </c:pt>
                <c:pt idx="52">
                  <c:v>89.015000000000001</c:v>
                </c:pt>
                <c:pt idx="53">
                  <c:v>89.153000000000006</c:v>
                </c:pt>
                <c:pt idx="54">
                  <c:v>89.289000000000001</c:v>
                </c:pt>
                <c:pt idx="55">
                  <c:v>89.423000000000002</c:v>
                </c:pt>
                <c:pt idx="56">
                  <c:v>89.554000000000002</c:v>
                </c:pt>
                <c:pt idx="57">
                  <c:v>89.683000000000007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992-4903-8D21-12DE798C52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89236120"/>
        <c:axId val="589240056"/>
      </c:lineChart>
      <c:catAx>
        <c:axId val="520864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2700000" spcFirstLastPara="1" vertOverflow="ellipsis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0861000"/>
        <c:crosses val="autoZero"/>
        <c:auto val="1"/>
        <c:lblAlgn val="ctr"/>
        <c:lblOffset val="100"/>
        <c:noMultiLvlLbl val="0"/>
      </c:catAx>
      <c:valAx>
        <c:axId val="520861000"/>
        <c:scaling>
          <c:orientation val="minMax"/>
          <c:min val="3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0864608"/>
        <c:crosses val="autoZero"/>
        <c:crossBetween val="between"/>
      </c:valAx>
      <c:valAx>
        <c:axId val="589240056"/>
        <c:scaling>
          <c:orientation val="minMax"/>
          <c:max val="90"/>
          <c:min val="80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9236120"/>
        <c:crosses val="max"/>
        <c:crossBetween val="between"/>
      </c:valAx>
      <c:catAx>
        <c:axId val="58923612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8924005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AU"/>
              <a:t>Exports of Services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C897-467E-A123-D63A2FB2018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C897-467E-A123-D63A2FB2018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C897-467E-A123-D63A2FB2018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C897-467E-A123-D63A2FB20183}"/>
              </c:ext>
            </c:extLst>
          </c:dPt>
          <c:dLbls>
            <c:spPr>
              <a:pattFill prst="pct75">
                <a:fgClr>
                  <a:sysClr val="windowText" lastClr="000000">
                    <a:lumMod val="75000"/>
                    <a:lumOff val="25000"/>
                  </a:sysClr>
                </a:fgClr>
                <a:bgClr>
                  <a:sysClr val="windowText" lastClr="000000">
                    <a:lumMod val="65000"/>
                    <a:lumOff val="35000"/>
                  </a:sys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pattFill prst="pct75">
                    <a:fgClr>
                      <a:schemeClr val="dk1">
                        <a:lumMod val="75000"/>
                        <a:lumOff val="25000"/>
                      </a:schemeClr>
                    </a:fgClr>
                    <a:bgClr>
                      <a:schemeClr val="dk1">
                        <a:lumMod val="65000"/>
                        <a:lumOff val="35000"/>
                      </a:schemeClr>
                    </a:bgClr>
                  </a:pattFill>
                  <a:ln>
                    <a:noFill/>
                  </a:ln>
                </c15:spPr>
              </c:ext>
            </c:extLst>
          </c:dLbls>
          <c:cat>
            <c:strRef>
              <c:f>Sheet1!$A$2:$A$5</c:f>
              <c:strCache>
                <c:ptCount val="4"/>
                <c:pt idx="0">
                  <c:v>Education</c:v>
                </c:pt>
                <c:pt idx="1">
                  <c:v>Tourism</c:v>
                </c:pt>
                <c:pt idx="2">
                  <c:v>Consulting</c:v>
                </c:pt>
                <c:pt idx="3">
                  <c:v>Other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9089</c:v>
                </c:pt>
                <c:pt idx="1">
                  <c:v>5172</c:v>
                </c:pt>
                <c:pt idx="2">
                  <c:v>1324</c:v>
                </c:pt>
                <c:pt idx="3">
                  <c:v>5328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897-467E-A123-D63A2FB20183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3D491-A9DC-4F47-887F-98ABF92D53AB}" type="datetimeFigureOut">
              <a:rPr lang="en-AU" smtClean="0"/>
              <a:t>18/07/2018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E0B79-0789-4327-AC1C-7B481C0B9E8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31566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3D491-A9DC-4F47-887F-98ABF92D53AB}" type="datetimeFigureOut">
              <a:rPr lang="en-AU" smtClean="0"/>
              <a:t>18/07/2018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E0B79-0789-4327-AC1C-7B481C0B9E8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27023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3D491-A9DC-4F47-887F-98ABF92D53AB}" type="datetimeFigureOut">
              <a:rPr lang="en-AU" smtClean="0"/>
              <a:t>18/07/2018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E0B79-0789-4327-AC1C-7B481C0B9E8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32209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3D491-A9DC-4F47-887F-98ABF92D53AB}" type="datetimeFigureOut">
              <a:rPr lang="en-AU" smtClean="0"/>
              <a:t>18/07/2018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E0B79-0789-4327-AC1C-7B481C0B9E8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06753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3D491-A9DC-4F47-887F-98ABF92D53AB}" type="datetimeFigureOut">
              <a:rPr lang="en-AU" smtClean="0"/>
              <a:t>18/07/2018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E0B79-0789-4327-AC1C-7B481C0B9E8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5021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3D491-A9DC-4F47-887F-98ABF92D53AB}" type="datetimeFigureOut">
              <a:rPr lang="en-AU" smtClean="0"/>
              <a:t>18/07/2018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E0B79-0789-4327-AC1C-7B481C0B9E8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92517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3D491-A9DC-4F47-887F-98ABF92D53AB}" type="datetimeFigureOut">
              <a:rPr lang="en-AU" smtClean="0"/>
              <a:t>18/07/2018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E0B79-0789-4327-AC1C-7B481C0B9E8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7794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3D491-A9DC-4F47-887F-98ABF92D53AB}" type="datetimeFigureOut">
              <a:rPr lang="en-AU" smtClean="0"/>
              <a:t>18/07/2018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E0B79-0789-4327-AC1C-7B481C0B9E8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31560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3D491-A9DC-4F47-887F-98ABF92D53AB}" type="datetimeFigureOut">
              <a:rPr lang="en-AU" smtClean="0"/>
              <a:t>18/07/2018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E0B79-0789-4327-AC1C-7B481C0B9E8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17724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3D491-A9DC-4F47-887F-98ABF92D53AB}" type="datetimeFigureOut">
              <a:rPr lang="en-AU" smtClean="0"/>
              <a:t>18/07/2018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E0B79-0789-4327-AC1C-7B481C0B9E8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36103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3D491-A9DC-4F47-887F-98ABF92D53AB}" type="datetimeFigureOut">
              <a:rPr lang="en-AU" smtClean="0"/>
              <a:t>18/07/2018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E0B79-0789-4327-AC1C-7B481C0B9E8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38718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3D491-A9DC-4F47-887F-98ABF92D53AB}" type="datetimeFigureOut">
              <a:rPr lang="en-AU" smtClean="0"/>
              <a:t>18/07/2018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EE0B79-0789-4327-AC1C-7B481C0B9E8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3770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676" y="689914"/>
            <a:ext cx="11692647" cy="953895"/>
          </a:xfrm>
        </p:spPr>
        <p:txBody>
          <a:bodyPr>
            <a:normAutofit/>
          </a:bodyPr>
          <a:lstStyle/>
          <a:p>
            <a:r>
              <a:rPr lang="en-AU" sz="4800" b="1" dirty="0" smtClean="0">
                <a:solidFill>
                  <a:schemeClr val="accent1">
                    <a:lumMod val="50000"/>
                  </a:schemeClr>
                </a:solidFill>
              </a:rPr>
              <a:t>Economic Benefits of Sister City Relationships</a:t>
            </a:r>
            <a:endParaRPr lang="en-AU" sz="4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066726"/>
            <a:ext cx="9906000" cy="1655762"/>
          </a:xfrm>
        </p:spPr>
        <p:txBody>
          <a:bodyPr>
            <a:normAutofit/>
          </a:bodyPr>
          <a:lstStyle/>
          <a:p>
            <a:r>
              <a:rPr lang="en-AU" sz="3600" b="1" dirty="0" smtClean="0">
                <a:solidFill>
                  <a:schemeClr val="accent1">
                    <a:lumMod val="50000"/>
                  </a:schemeClr>
                </a:solidFill>
              </a:rPr>
              <a:t>Associate Professor Vasilis Sarafidis </a:t>
            </a:r>
          </a:p>
          <a:p>
            <a:r>
              <a:rPr lang="en-AU" sz="3200" b="1" dirty="0" smtClean="0">
                <a:solidFill>
                  <a:schemeClr val="accent1">
                    <a:lumMod val="50000"/>
                  </a:schemeClr>
                </a:solidFill>
              </a:rPr>
              <a:t>Department of Econometrics and Business Statistics, Monash University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0" y="6062131"/>
            <a:ext cx="12192000" cy="338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64" y="6112932"/>
            <a:ext cx="3110320" cy="702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84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079978"/>
              </p:ext>
            </p:extLst>
          </p:nvPr>
        </p:nvGraphicFramePr>
        <p:xfrm>
          <a:off x="360946" y="1762394"/>
          <a:ext cx="10689491" cy="357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83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55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74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840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840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700" b="1" dirty="0" smtClean="0"/>
                        <a:t>State</a:t>
                      </a:r>
                      <a:endParaRPr lang="en-AU" sz="17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700" b="1" dirty="0" smtClean="0"/>
                        <a:t>No.</a:t>
                      </a:r>
                      <a:r>
                        <a:rPr lang="en-AU" sz="1700" b="1" baseline="0" dirty="0" smtClean="0"/>
                        <a:t> of relationships</a:t>
                      </a:r>
                      <a:endParaRPr lang="en-AU" sz="17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700" b="1" dirty="0" smtClean="0"/>
                        <a:t>% of national</a:t>
                      </a:r>
                      <a:endParaRPr lang="en-AU" sz="17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700" b="1" dirty="0" smtClean="0"/>
                        <a:t>Cumulative %</a:t>
                      </a:r>
                      <a:endParaRPr lang="en-AU" sz="17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700" b="1" dirty="0" smtClean="0"/>
                        <a:t>% of population</a:t>
                      </a:r>
                    </a:p>
                    <a:p>
                      <a:pPr algn="ctr"/>
                      <a:r>
                        <a:rPr lang="en-AU" sz="1700" b="1" dirty="0" smtClean="0"/>
                        <a:t>nationally</a:t>
                      </a:r>
                      <a:endParaRPr lang="en-AU" sz="17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NSW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162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41%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41%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32%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VIC</a:t>
                      </a:r>
                      <a:endParaRPr lang="en-A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83</a:t>
                      </a:r>
                      <a:endParaRPr lang="en-A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21%</a:t>
                      </a:r>
                      <a:endParaRPr lang="en-A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62%</a:t>
                      </a:r>
                      <a:endParaRPr lang="en-A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26%</a:t>
                      </a:r>
                      <a:endParaRPr lang="en-A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QLD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68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18%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80%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20%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WA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43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11%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91%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11%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SA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5%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96%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7%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TAS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9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2%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98%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2%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NT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7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2%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100%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1%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baseline="0" dirty="0" smtClean="0"/>
                        <a:t>Total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392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100%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100%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0432" y="5428738"/>
            <a:ext cx="113134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Source:</a:t>
            </a:r>
            <a:r>
              <a:rPr lang="en-AU" sz="2000" dirty="0" smtClean="0"/>
              <a:t> Gooding, A., Gibbs, M., Woods, R., </a:t>
            </a:r>
            <a:r>
              <a:rPr lang="en-AU" sz="2000" dirty="0" err="1" smtClean="0"/>
              <a:t>Pillora</a:t>
            </a:r>
            <a:r>
              <a:rPr lang="en-AU" sz="2000" dirty="0" smtClean="0"/>
              <a:t>, S. and Smith, R. (2015), </a:t>
            </a:r>
            <a:r>
              <a:rPr lang="en-AU" sz="2000" i="1" dirty="0" smtClean="0"/>
              <a:t>Sister Cities and International Alliances</a:t>
            </a:r>
            <a:r>
              <a:rPr lang="en-AU" sz="2000" dirty="0" smtClean="0"/>
              <a:t>, ACELG, Sydney.</a:t>
            </a:r>
            <a:endParaRPr lang="en-AU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360947" y="276722"/>
            <a:ext cx="98610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b="1" dirty="0" smtClean="0">
                <a:solidFill>
                  <a:schemeClr val="accent1">
                    <a:lumMod val="50000"/>
                  </a:schemeClr>
                </a:solidFill>
              </a:rPr>
              <a:t>Distribution of international relationships</a:t>
            </a:r>
            <a:endParaRPr lang="en-AU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0946" y="1239174"/>
            <a:ext cx="31312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Key Statistical Facts (2)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426487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0500294"/>
              </p:ext>
            </p:extLst>
          </p:nvPr>
        </p:nvGraphicFramePr>
        <p:xfrm>
          <a:off x="490334" y="1762394"/>
          <a:ext cx="11192585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19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7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66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1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36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53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728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364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3530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1447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Type</a:t>
                      </a:r>
                      <a:endParaRPr lang="en-A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NSW</a:t>
                      </a:r>
                      <a:endParaRPr lang="en-A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>
                          <a:solidFill>
                            <a:schemeClr val="tx1"/>
                          </a:solidFill>
                        </a:rPr>
                        <a:t>VIC</a:t>
                      </a:r>
                      <a:endParaRPr lang="en-A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QLD</a:t>
                      </a:r>
                      <a:endParaRPr lang="en-A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WA</a:t>
                      </a:r>
                      <a:endParaRPr lang="en-A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SA</a:t>
                      </a:r>
                      <a:endParaRPr lang="en-A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TAS</a:t>
                      </a:r>
                      <a:endParaRPr lang="en-A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NT</a:t>
                      </a:r>
                      <a:endParaRPr lang="en-A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Total</a:t>
                      </a:r>
                      <a:endParaRPr lang="en-A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%</a:t>
                      </a:r>
                      <a:endParaRPr lang="en-AU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Sister City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127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54</a:t>
                      </a:r>
                      <a:endParaRPr lang="en-AU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64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34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16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9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6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310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79%</a:t>
                      </a:r>
                      <a:endParaRPr lang="en-A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Friendshi</a:t>
                      </a:r>
                      <a:r>
                        <a:rPr lang="en-AU" baseline="0" dirty="0" smtClean="0"/>
                        <a:t>p City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27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21</a:t>
                      </a:r>
                      <a:endParaRPr lang="en-AU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6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61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16%</a:t>
                      </a:r>
                      <a:endParaRPr lang="en-A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Cooperative Agreement 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5</a:t>
                      </a:r>
                      <a:endParaRPr lang="en-AU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6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1%</a:t>
                      </a:r>
                      <a:endParaRPr lang="en-A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Informal Relationship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</a:t>
                      </a:r>
                      <a:endParaRPr lang="en-AU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1%</a:t>
                      </a:r>
                      <a:endParaRPr lang="en-A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Unknown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7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12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3%</a:t>
                      </a:r>
                      <a:endParaRPr lang="en-A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baseline="0" dirty="0" smtClean="0"/>
                        <a:t>Total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162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83</a:t>
                      </a:r>
                      <a:endParaRPr lang="en-AU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68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43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20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9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7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392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100%</a:t>
                      </a:r>
                      <a:endParaRPr lang="en-A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60944" y="5165994"/>
            <a:ext cx="100166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Source:</a:t>
            </a:r>
            <a:r>
              <a:rPr lang="en-AU" sz="2000" dirty="0" smtClean="0"/>
              <a:t> Gooding, A., Gibbs, M., Woods, R., </a:t>
            </a:r>
            <a:r>
              <a:rPr lang="en-AU" sz="2000" dirty="0" err="1" smtClean="0"/>
              <a:t>Pillora</a:t>
            </a:r>
            <a:r>
              <a:rPr lang="en-AU" sz="2000" dirty="0" smtClean="0"/>
              <a:t>, S. and Smith, R. (2015), </a:t>
            </a:r>
            <a:r>
              <a:rPr lang="en-AU" sz="2000" i="1" dirty="0" smtClean="0"/>
              <a:t>Sister Cities and International Alliances</a:t>
            </a:r>
            <a:r>
              <a:rPr lang="en-AU" sz="2000" dirty="0" smtClean="0"/>
              <a:t>, ACELG, Sydney.</a:t>
            </a:r>
            <a:endParaRPr lang="en-A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360947" y="276722"/>
            <a:ext cx="98610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b="1" dirty="0" smtClean="0">
                <a:solidFill>
                  <a:schemeClr val="accent1">
                    <a:lumMod val="50000"/>
                  </a:schemeClr>
                </a:solidFill>
              </a:rPr>
              <a:t>Type of international relationships</a:t>
            </a:r>
            <a:endParaRPr lang="en-AU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0946" y="1239174"/>
            <a:ext cx="31312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Key Statistical Facts (3)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12579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298304"/>
              </p:ext>
            </p:extLst>
          </p:nvPr>
        </p:nvGraphicFramePr>
        <p:xfrm>
          <a:off x="547047" y="1831402"/>
          <a:ext cx="9482168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2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65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86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37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5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479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47951">
                  <a:extLst>
                    <a:ext uri="{9D8B030D-6E8A-4147-A177-3AD203B41FA5}">
                      <a16:colId xmlns:a16="http://schemas.microsoft.com/office/drawing/2014/main" val="6921991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State</a:t>
                      </a:r>
                      <a:endParaRPr lang="en-A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Japan</a:t>
                      </a:r>
                      <a:endParaRPr lang="en-A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China</a:t>
                      </a:r>
                      <a:endParaRPr lang="en-A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USA</a:t>
                      </a:r>
                      <a:endParaRPr lang="en-A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Italy</a:t>
                      </a:r>
                      <a:endParaRPr lang="en-A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Timor-Leste</a:t>
                      </a:r>
                      <a:endParaRPr lang="en-A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Total</a:t>
                      </a:r>
                      <a:endParaRPr lang="en-AU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NSW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37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31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14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162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VIC</a:t>
                      </a:r>
                      <a:endParaRPr lang="en-A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18</a:t>
                      </a:r>
                      <a:endParaRPr lang="en-A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19</a:t>
                      </a:r>
                      <a:endParaRPr lang="en-A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17</a:t>
                      </a:r>
                      <a:endParaRPr lang="en-A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83</a:t>
                      </a:r>
                      <a:endParaRPr lang="en-A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QLD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15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68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WA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43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SA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11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  8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baseline="0" dirty="0" smtClean="0"/>
                        <a:t>TAS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  4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9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NT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    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7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b="1" dirty="0" smtClean="0"/>
                        <a:t>National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101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79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35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27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25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17657" y="5235002"/>
            <a:ext cx="90159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Source:</a:t>
            </a:r>
            <a:r>
              <a:rPr lang="en-AU" sz="2000" dirty="0" smtClean="0"/>
              <a:t> Gooding, A., Gibbs, M., Woods, R., </a:t>
            </a:r>
            <a:r>
              <a:rPr lang="en-AU" sz="2000" dirty="0" err="1" smtClean="0"/>
              <a:t>Pillora</a:t>
            </a:r>
            <a:r>
              <a:rPr lang="en-AU" sz="2000" dirty="0" smtClean="0"/>
              <a:t>, S. and Smith, R. (2015), </a:t>
            </a:r>
            <a:r>
              <a:rPr lang="en-AU" sz="2000" i="1" dirty="0" smtClean="0"/>
              <a:t>Sister Cities and International Alliances</a:t>
            </a:r>
            <a:r>
              <a:rPr lang="en-AU" sz="2000" dirty="0" smtClean="0"/>
              <a:t>, ACELG, Sydney.</a:t>
            </a:r>
            <a:endParaRPr lang="en-A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360947" y="276722"/>
            <a:ext cx="98610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b="1" dirty="0" smtClean="0">
                <a:solidFill>
                  <a:schemeClr val="accent1">
                    <a:lumMod val="50000"/>
                  </a:schemeClr>
                </a:solidFill>
              </a:rPr>
              <a:t>Most Common Countries</a:t>
            </a:r>
            <a:endParaRPr lang="en-AU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7047" y="1303697"/>
            <a:ext cx="31312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Key Statistical Facts (4)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389391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688182"/>
              </p:ext>
            </p:extLst>
          </p:nvPr>
        </p:nvGraphicFramePr>
        <p:xfrm>
          <a:off x="638450" y="1765362"/>
          <a:ext cx="8534125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17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96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26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Area</a:t>
                      </a:r>
                      <a:endParaRPr lang="en-A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Number</a:t>
                      </a:r>
                      <a:r>
                        <a:rPr lang="en-AU" b="1" baseline="30000" dirty="0" smtClean="0"/>
                        <a:t>*</a:t>
                      </a:r>
                      <a:endParaRPr lang="en-AU" b="1" baseline="30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% of active relationships</a:t>
                      </a:r>
                      <a:r>
                        <a:rPr lang="en-AU" b="1" baseline="30000" dirty="0" smtClean="0"/>
                        <a:t>*</a:t>
                      </a:r>
                      <a:endParaRPr lang="en-AU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Education &amp;</a:t>
                      </a:r>
                      <a:r>
                        <a:rPr lang="en-AU" baseline="0" dirty="0" smtClean="0"/>
                        <a:t> student exchange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108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62%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Cultural, art exchange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87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50%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Trade, business development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47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27%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Sporting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13%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Community development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11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6%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2959944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AU" b="1" dirty="0" smtClean="0"/>
                        <a:t>Note:</a:t>
                      </a:r>
                      <a:r>
                        <a:rPr lang="en-AU" dirty="0" smtClean="0"/>
                        <a:t> </a:t>
                      </a:r>
                      <a:r>
                        <a:rPr lang="en-AU" b="1" baseline="30000" dirty="0" smtClean="0"/>
                        <a:t>* </a:t>
                      </a:r>
                      <a:r>
                        <a:rPr lang="en-AU" b="1" baseline="0" dirty="0" smtClean="0"/>
                        <a:t>Not mutually exclusive</a:t>
                      </a:r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409869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38450" y="4468964"/>
            <a:ext cx="8431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Source:</a:t>
            </a:r>
            <a:r>
              <a:rPr lang="en-AU" sz="2000" dirty="0" smtClean="0"/>
              <a:t> Gooding, A., Gibbs, M., Woods, R., </a:t>
            </a:r>
            <a:r>
              <a:rPr lang="en-AU" sz="2000" dirty="0" err="1" smtClean="0"/>
              <a:t>Pillora</a:t>
            </a:r>
            <a:r>
              <a:rPr lang="en-AU" sz="2000" dirty="0" smtClean="0"/>
              <a:t>, S. and Smith, R. (2015), </a:t>
            </a:r>
            <a:r>
              <a:rPr lang="en-AU" sz="2000" i="1" dirty="0" smtClean="0"/>
              <a:t>Sister Cities and International Alliances</a:t>
            </a:r>
            <a:r>
              <a:rPr lang="en-AU" sz="2000" dirty="0" smtClean="0"/>
              <a:t>, ACELG, Sydney.</a:t>
            </a:r>
            <a:endParaRPr lang="en-A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360947" y="276722"/>
            <a:ext cx="37927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b="1" dirty="0" smtClean="0">
                <a:solidFill>
                  <a:schemeClr val="accent1">
                    <a:lumMod val="50000"/>
                  </a:schemeClr>
                </a:solidFill>
              </a:rPr>
              <a:t>Activity Areas</a:t>
            </a:r>
            <a:endParaRPr lang="en-AU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7047" y="1303697"/>
            <a:ext cx="31312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Key Statistical Facts (5)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164222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1711198"/>
              </p:ext>
            </p:extLst>
          </p:nvPr>
        </p:nvGraphicFramePr>
        <p:xfrm>
          <a:off x="591253" y="1266328"/>
          <a:ext cx="8353896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17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96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24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Period</a:t>
                      </a:r>
                      <a:endParaRPr lang="en-A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Country</a:t>
                      </a:r>
                      <a:endParaRPr lang="en-A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No. started</a:t>
                      </a:r>
                      <a:endParaRPr lang="en-AU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1980-1984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Japan </a:t>
                      </a:r>
                    </a:p>
                    <a:p>
                      <a:pPr algn="ctr"/>
                      <a:r>
                        <a:rPr lang="en-AU" dirty="0" smtClean="0"/>
                        <a:t>USA 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13</a:t>
                      </a:r>
                    </a:p>
                    <a:p>
                      <a:pPr algn="ctr"/>
                      <a:r>
                        <a:rPr lang="en-AU" dirty="0" smtClean="0"/>
                        <a:t>5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1985-1989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Japan </a:t>
                      </a:r>
                    </a:p>
                    <a:p>
                      <a:pPr algn="ctr"/>
                      <a:r>
                        <a:rPr lang="en-AU" dirty="0" smtClean="0"/>
                        <a:t>USA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</a:t>
                      </a:r>
                    </a:p>
                    <a:p>
                      <a:pPr algn="ctr"/>
                      <a:r>
                        <a:rPr lang="en-AU" dirty="0" smtClean="0"/>
                        <a:t>9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1990-1994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Japan </a:t>
                      </a:r>
                    </a:p>
                    <a:p>
                      <a:pPr algn="ctr"/>
                      <a:r>
                        <a:rPr lang="en-AU" dirty="0" smtClean="0"/>
                        <a:t>China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26</a:t>
                      </a:r>
                    </a:p>
                    <a:p>
                      <a:pPr algn="ctr"/>
                      <a:r>
                        <a:rPr lang="en-AU" dirty="0" smtClean="0"/>
                        <a:t>4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1995-1999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China</a:t>
                      </a:r>
                    </a:p>
                    <a:p>
                      <a:pPr algn="ctr"/>
                      <a:r>
                        <a:rPr lang="en-AU" dirty="0" smtClean="0"/>
                        <a:t>Japan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16</a:t>
                      </a:r>
                    </a:p>
                    <a:p>
                      <a:pPr algn="ctr"/>
                      <a:r>
                        <a:rPr lang="en-AU" dirty="0" smtClean="0"/>
                        <a:t>15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2000-2004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China</a:t>
                      </a:r>
                    </a:p>
                    <a:p>
                      <a:pPr algn="ctr"/>
                      <a:r>
                        <a:rPr lang="en-AU" dirty="0" smtClean="0"/>
                        <a:t>Timor-Leste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16</a:t>
                      </a:r>
                    </a:p>
                    <a:p>
                      <a:pPr algn="ctr"/>
                      <a:r>
                        <a:rPr lang="en-AU" dirty="0" smtClean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2005-2009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Timor-Leste</a:t>
                      </a:r>
                    </a:p>
                    <a:p>
                      <a:pPr algn="ctr"/>
                      <a:r>
                        <a:rPr lang="en-AU" dirty="0" smtClean="0"/>
                        <a:t>China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9</a:t>
                      </a:r>
                    </a:p>
                    <a:p>
                      <a:pPr algn="ctr"/>
                      <a:r>
                        <a:rPr lang="en-AU" dirty="0" smtClean="0"/>
                        <a:t>6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8349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2010-2013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China</a:t>
                      </a:r>
                    </a:p>
                    <a:p>
                      <a:pPr algn="ctr"/>
                      <a:r>
                        <a:rPr lang="en-AU" dirty="0" smtClean="0"/>
                        <a:t>USA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16</a:t>
                      </a:r>
                    </a:p>
                    <a:p>
                      <a:pPr algn="ctr"/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427015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88681" y="6047383"/>
            <a:ext cx="8431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Source:</a:t>
            </a:r>
            <a:r>
              <a:rPr lang="en-AU" sz="2000" dirty="0" smtClean="0"/>
              <a:t> Gooding, A., Gibbs, M., Woods, R., </a:t>
            </a:r>
            <a:r>
              <a:rPr lang="en-AU" sz="2000" dirty="0" err="1" smtClean="0"/>
              <a:t>Pillora</a:t>
            </a:r>
            <a:r>
              <a:rPr lang="en-AU" sz="2000" dirty="0" smtClean="0"/>
              <a:t>, S. and Smith, R. (2015), </a:t>
            </a:r>
            <a:r>
              <a:rPr lang="en-AU" sz="2000" i="1" dirty="0" smtClean="0"/>
              <a:t>Sister Cities and International Alliances</a:t>
            </a:r>
            <a:r>
              <a:rPr lang="en-AU" sz="2000" dirty="0" smtClean="0"/>
              <a:t>, ACELG, Sydney.</a:t>
            </a:r>
            <a:endParaRPr lang="en-A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360947" y="175118"/>
            <a:ext cx="98610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b="1" dirty="0" smtClean="0">
                <a:solidFill>
                  <a:schemeClr val="accent1">
                    <a:lumMod val="50000"/>
                  </a:schemeClr>
                </a:solidFill>
              </a:rPr>
              <a:t>Partner Countries; Trends</a:t>
            </a:r>
            <a:endParaRPr lang="en-AU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8681" y="883004"/>
            <a:ext cx="31312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Key Statistical Facts (6)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236500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0921" y="796302"/>
            <a:ext cx="11622004" cy="23945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000" indent="-457200">
              <a:lnSpc>
                <a:spcPct val="108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400" b="1" dirty="0" smtClean="0"/>
              <a:t>Scale economies</a:t>
            </a:r>
            <a:r>
              <a:rPr lang="en-AU" sz="2400" dirty="0" smtClean="0"/>
              <a:t> arise due to efficiencies formed by increasing the </a:t>
            </a:r>
            <a:r>
              <a:rPr lang="en-AU" sz="2400" b="1" dirty="0" smtClean="0"/>
              <a:t>volume</a:t>
            </a:r>
            <a:r>
              <a:rPr lang="en-AU" sz="2400" dirty="0" smtClean="0"/>
              <a:t> of a given activity/service.</a:t>
            </a:r>
            <a:endParaRPr lang="en-AU" sz="2400" dirty="0"/>
          </a:p>
          <a:p>
            <a:pPr marL="396000" indent="-457200">
              <a:lnSpc>
                <a:spcPct val="108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400" b="1" dirty="0" smtClean="0"/>
              <a:t>Scope </a:t>
            </a:r>
            <a:r>
              <a:rPr lang="en-AU" sz="2400" b="1" dirty="0"/>
              <a:t>economies</a:t>
            </a:r>
            <a:r>
              <a:rPr lang="en-AU" sz="2400" dirty="0"/>
              <a:t> arise due to efficiencies formed by increasing the </a:t>
            </a:r>
            <a:r>
              <a:rPr lang="en-AU" sz="2400" b="1" dirty="0" smtClean="0"/>
              <a:t>variety</a:t>
            </a:r>
            <a:r>
              <a:rPr lang="en-AU" sz="2400" dirty="0" smtClean="0"/>
              <a:t> </a:t>
            </a:r>
            <a:r>
              <a:rPr lang="en-AU" sz="2400" dirty="0"/>
              <a:t>of </a:t>
            </a:r>
            <a:r>
              <a:rPr lang="en-AU" sz="2400" dirty="0" smtClean="0"/>
              <a:t>activities/services provided.</a:t>
            </a:r>
          </a:p>
          <a:p>
            <a:pPr marL="396000" indent="-457200">
              <a:lnSpc>
                <a:spcPct val="108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400" dirty="0" smtClean="0"/>
              <a:t>In the present context, both concepts come down to the effect of </a:t>
            </a:r>
            <a:r>
              <a:rPr lang="en-AU" sz="2400" b="1" dirty="0" smtClean="0"/>
              <a:t>learning by doing.</a:t>
            </a:r>
            <a:endParaRPr lang="en-AU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89021" y="140446"/>
            <a:ext cx="10836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b="1" dirty="0" smtClean="0">
                <a:solidFill>
                  <a:schemeClr val="accent1">
                    <a:lumMod val="50000"/>
                  </a:schemeClr>
                </a:solidFill>
              </a:rPr>
              <a:t>Economic Benefits: Economies of Scale and Scope</a:t>
            </a:r>
            <a:endParaRPr lang="en-AU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81930" y="6359695"/>
            <a:ext cx="4443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Cumulative volume/variety of activity/service</a:t>
            </a:r>
            <a:endParaRPr lang="en-AU" dirty="0"/>
          </a:p>
        </p:txBody>
      </p:sp>
      <p:grpSp>
        <p:nvGrpSpPr>
          <p:cNvPr id="27" name="Group 26"/>
          <p:cNvGrpSpPr/>
          <p:nvPr/>
        </p:nvGrpSpPr>
        <p:grpSpPr>
          <a:xfrm>
            <a:off x="856161" y="1859022"/>
            <a:ext cx="10005815" cy="4442305"/>
            <a:chOff x="97402" y="1810382"/>
            <a:chExt cx="10005815" cy="4442305"/>
          </a:xfrm>
        </p:grpSpPr>
        <p:grpSp>
          <p:nvGrpSpPr>
            <p:cNvPr id="18" name="Group 17"/>
            <p:cNvGrpSpPr/>
            <p:nvPr/>
          </p:nvGrpSpPr>
          <p:grpSpPr>
            <a:xfrm>
              <a:off x="3352222" y="1810382"/>
              <a:ext cx="6750995" cy="4442305"/>
              <a:chOff x="2344366" y="1702335"/>
              <a:chExt cx="6750995" cy="4442305"/>
            </a:xfrm>
          </p:grpSpPr>
          <p:cxnSp>
            <p:nvCxnSpPr>
              <p:cNvPr id="4" name="Straight Arrow Connector 3"/>
              <p:cNvCxnSpPr/>
              <p:nvPr/>
            </p:nvCxnSpPr>
            <p:spPr>
              <a:xfrm flipH="1" flipV="1">
                <a:off x="2344366" y="3073940"/>
                <a:ext cx="9728" cy="3064215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 flipV="1">
                <a:off x="2344366" y="6138155"/>
                <a:ext cx="4455268" cy="6485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Arc 12"/>
              <p:cNvSpPr/>
              <p:nvPr/>
            </p:nvSpPr>
            <p:spPr>
              <a:xfrm rot="10800000">
                <a:off x="2821019" y="1702335"/>
                <a:ext cx="6274342" cy="4163443"/>
              </a:xfrm>
              <a:prstGeom prst="arc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6956318" y="4626504"/>
              <a:ext cx="17891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dirty="0" smtClean="0"/>
                <a:t>Experience curve</a:t>
              </a:r>
              <a:endParaRPr lang="en-AU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966046" y="4898881"/>
              <a:ext cx="15592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dirty="0" smtClean="0">
                  <a:solidFill>
                    <a:srgbClr val="FF0000"/>
                  </a:solidFill>
                </a:rPr>
                <a:t>Learning curve</a:t>
              </a:r>
              <a:endParaRPr lang="en-AU" dirty="0">
                <a:solidFill>
                  <a:srgbClr val="FF0000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97402" y="3472779"/>
              <a:ext cx="32645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dirty="0" smtClean="0">
                  <a:solidFill>
                    <a:srgbClr val="FF0000"/>
                  </a:solidFill>
                </a:rPr>
                <a:t>Average time per activity/service</a:t>
              </a:r>
              <a:endParaRPr lang="en-AU" dirty="0">
                <a:solidFill>
                  <a:srgbClr val="FF0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65628" y="3172455"/>
              <a:ext cx="31147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dirty="0" smtClean="0"/>
                <a:t>Direct costs per activity/service</a:t>
              </a:r>
              <a:endParaRPr lang="en-AU" dirty="0"/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 flipH="1">
              <a:off x="5579856" y="4995836"/>
              <a:ext cx="1386190" cy="7143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2483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5579" y="779548"/>
            <a:ext cx="11538285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800" dirty="0" smtClean="0"/>
              <a:t>Certain limitations imply that cities can only grow as much, and provide only a sub-optimal volume/range of activities and services:</a:t>
            </a:r>
            <a:endParaRPr lang="en-AU" sz="2800" dirty="0"/>
          </a:p>
          <a:p>
            <a:pPr marL="5760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AU" sz="2400" dirty="0" smtClean="0"/>
              <a:t>Physical space;</a:t>
            </a:r>
          </a:p>
          <a:p>
            <a:pPr marL="5760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AU" sz="2400" dirty="0" smtClean="0"/>
              <a:t>Fixed capacity and infrastructure ;</a:t>
            </a:r>
          </a:p>
          <a:p>
            <a:pPr marL="5760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AU" sz="2400" dirty="0" smtClean="0"/>
              <a:t>Budget constraints.</a:t>
            </a:r>
            <a:endParaRPr lang="en-A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800" dirty="0" smtClean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800" dirty="0" smtClean="0"/>
              <a:t>Sister city partnerships can allow local governments to move down the learning/experience curve at a relatively small cost, i.e. without ‘growing pains’:</a:t>
            </a:r>
          </a:p>
          <a:p>
            <a:pPr marL="5760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AU" sz="2400" dirty="0" smtClean="0"/>
              <a:t>Relatively </a:t>
            </a:r>
            <a:r>
              <a:rPr lang="en-AU" sz="2400" dirty="0"/>
              <a:t>cheap access to </a:t>
            </a:r>
            <a:r>
              <a:rPr lang="en-AU" sz="2400" dirty="0" smtClean="0"/>
              <a:t>‘know-how’ and </a:t>
            </a:r>
            <a:r>
              <a:rPr lang="en-AU" sz="2400" b="1" dirty="0" smtClean="0"/>
              <a:t>transfer of knowledge</a:t>
            </a:r>
            <a:r>
              <a:rPr lang="en-AU" sz="2400" dirty="0" smtClean="0"/>
              <a:t>;</a:t>
            </a:r>
          </a:p>
          <a:p>
            <a:pPr marL="5760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AU" sz="2400" b="1" dirty="0" smtClean="0"/>
              <a:t>Capacity building</a:t>
            </a:r>
            <a:r>
              <a:rPr lang="en-AU" sz="2400" dirty="0" smtClean="0"/>
              <a:t> and </a:t>
            </a:r>
            <a:r>
              <a:rPr lang="en-AU" sz="2400" b="1" dirty="0" smtClean="0"/>
              <a:t>strengthening o</a:t>
            </a:r>
            <a:r>
              <a:rPr lang="en-AU" sz="2400" b="1" dirty="0"/>
              <a:t>f</a:t>
            </a:r>
            <a:r>
              <a:rPr lang="en-AU" sz="2400" dirty="0" smtClean="0"/>
              <a:t> urban and regional </a:t>
            </a:r>
            <a:r>
              <a:rPr lang="en-AU" sz="2400" b="1" dirty="0" smtClean="0"/>
              <a:t>governance</a:t>
            </a:r>
            <a:r>
              <a:rPr lang="en-AU" sz="2400" dirty="0" smtClean="0"/>
              <a:t>;</a:t>
            </a:r>
          </a:p>
          <a:p>
            <a:pPr marL="5760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AU" sz="2400" dirty="0" smtClean="0"/>
              <a:t>Increase </a:t>
            </a:r>
            <a:r>
              <a:rPr lang="en-AU" sz="2400" b="1" dirty="0" smtClean="0"/>
              <a:t>foreign direct investment</a:t>
            </a:r>
            <a:r>
              <a:rPr lang="en-AU" sz="2400" dirty="0"/>
              <a:t>.</a:t>
            </a:r>
            <a:endParaRPr lang="en-AU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60947" y="162399"/>
            <a:ext cx="10836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b="1" dirty="0" smtClean="0">
                <a:solidFill>
                  <a:schemeClr val="accent1">
                    <a:lumMod val="50000"/>
                  </a:schemeClr>
                </a:solidFill>
              </a:rPr>
              <a:t>Economic Benefits: Economies of Scale and Scope</a:t>
            </a:r>
            <a:endParaRPr lang="en-AU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6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47390" y="1004499"/>
                <a:ext cx="11735060" cy="50420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lnSpc>
                    <a:spcPct val="108000"/>
                  </a:lnSpc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AU" sz="2800" dirty="0" smtClean="0"/>
                  <a:t>It predicts bilateral trade volumes, based on </a:t>
                </a:r>
                <a:r>
                  <a:rPr lang="en-AU" sz="2800" b="1" dirty="0" smtClean="0"/>
                  <a:t>economic distance</a:t>
                </a:r>
                <a:r>
                  <a:rPr lang="en-AU" sz="2800" dirty="0" smtClean="0"/>
                  <a:t> between two units and the </a:t>
                </a:r>
                <a:r>
                  <a:rPr lang="en-AU" sz="2800" b="1" dirty="0" smtClean="0"/>
                  <a:t>economic size</a:t>
                </a:r>
                <a:r>
                  <a:rPr lang="en-AU" sz="2800" dirty="0" smtClean="0"/>
                  <a:t> of the units.</a:t>
                </a:r>
                <a:endParaRPr lang="en-AU" sz="2800" b="1" dirty="0" smtClean="0"/>
              </a:p>
              <a:p>
                <a:pPr marL="285750" indent="-285750">
                  <a:lnSpc>
                    <a:spcPct val="108000"/>
                  </a:lnSpc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AU" sz="2800" b="1" dirty="0"/>
                  <a:t>Trade volumes</a:t>
                </a:r>
                <a:r>
                  <a:rPr lang="en-AU" sz="2800" dirty="0"/>
                  <a:t> decrease with </a:t>
                </a:r>
                <a:r>
                  <a:rPr lang="en-AU" sz="2800" b="1" dirty="0"/>
                  <a:t>distance</a:t>
                </a:r>
                <a:r>
                  <a:rPr lang="en-AU" sz="2800" dirty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8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AU" sz="2800" i="1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r>
                      <a:rPr lang="en-AU" sz="2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800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AU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×(</m:t>
                    </m:r>
                    <m:sSub>
                      <m:sSubPr>
                        <m:ctrlPr>
                          <a:rPr lang="en-AU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𝑠𝑖𝑧𝑒</m:t>
                        </m:r>
                      </m:e>
                      <m:sub>
                        <m:r>
                          <a:rPr lang="en-AU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AU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AU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𝑠𝑖𝑧𝑒</m:t>
                        </m:r>
                      </m:e>
                      <m:sub>
                        <m:r>
                          <a:rPr lang="en-AU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AU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)/</m:t>
                    </m:r>
                    <m:sSub>
                      <m:sSubPr>
                        <m:ctrlPr>
                          <a:rPr lang="en-AU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𝑑𝑖𝑠𝑡𝑎𝑛𝑐𝑒</m:t>
                        </m:r>
                      </m:e>
                      <m:sub>
                        <m:r>
                          <a:rPr lang="en-AU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AU" sz="2800" dirty="0"/>
                  <a:t>.</a:t>
                </a:r>
              </a:p>
              <a:p>
                <a:pPr marL="285750" indent="-285750">
                  <a:lnSpc>
                    <a:spcPct val="108000"/>
                  </a:lnSpc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AU" sz="2800" dirty="0" smtClean="0"/>
                  <a:t>Distance shapes the </a:t>
                </a:r>
                <a:r>
                  <a:rPr lang="en-AU" sz="2800" b="1" dirty="0"/>
                  <a:t>cost of entry into a market</a:t>
                </a:r>
                <a:r>
                  <a:rPr lang="en-AU" sz="2800" dirty="0"/>
                  <a:t>: geographical, cultural, network. </a:t>
                </a:r>
              </a:p>
              <a:p>
                <a:pPr marL="285750" indent="-285750">
                  <a:lnSpc>
                    <a:spcPct val="108000"/>
                  </a:lnSpc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AU" sz="2800" dirty="0" smtClean="0"/>
                  <a:t>Sister </a:t>
                </a:r>
                <a:r>
                  <a:rPr lang="en-AU" sz="2800" dirty="0"/>
                  <a:t>city partnerships </a:t>
                </a:r>
                <a:r>
                  <a:rPr lang="en-AU" sz="2800" dirty="0" smtClean="0"/>
                  <a:t>can substantially lower economic distance by:</a:t>
                </a:r>
              </a:p>
              <a:p>
                <a:pPr marL="576000" indent="-457200">
                  <a:lnSpc>
                    <a:spcPct val="1080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anose="05000000000000000000" pitchFamily="2" charset="2"/>
                  <a:buChar char="Ø"/>
                </a:pPr>
                <a:r>
                  <a:rPr lang="en-AU" sz="2400" dirty="0" smtClean="0"/>
                  <a:t>Facilitating </a:t>
                </a:r>
                <a:r>
                  <a:rPr lang="en-AU" sz="2400" b="1" dirty="0"/>
                  <a:t>understanding</a:t>
                </a:r>
                <a:r>
                  <a:rPr lang="en-AU" sz="2400" dirty="0"/>
                  <a:t> of </a:t>
                </a:r>
                <a:r>
                  <a:rPr lang="en-AU" sz="2400" b="1" dirty="0"/>
                  <a:t>cultural </a:t>
                </a:r>
                <a:r>
                  <a:rPr lang="en-AU" sz="2400" b="1" dirty="0" smtClean="0"/>
                  <a:t>similarities &amp; differences</a:t>
                </a:r>
                <a:r>
                  <a:rPr lang="en-AU" sz="2400" dirty="0"/>
                  <a:t>;</a:t>
                </a:r>
              </a:p>
              <a:p>
                <a:pPr marL="576000" indent="-457200">
                  <a:lnSpc>
                    <a:spcPct val="1080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anose="05000000000000000000" pitchFamily="2" charset="2"/>
                  <a:buChar char="Ø"/>
                </a:pPr>
                <a:r>
                  <a:rPr lang="en-AU" sz="2400" dirty="0" smtClean="0"/>
                  <a:t>Increasing </a:t>
                </a:r>
                <a:r>
                  <a:rPr lang="en-AU" sz="2400" b="1" dirty="0" smtClean="0"/>
                  <a:t>international reputation</a:t>
                </a:r>
                <a:r>
                  <a:rPr lang="en-AU" sz="2400" dirty="0" smtClean="0"/>
                  <a:t>;</a:t>
                </a:r>
              </a:p>
              <a:p>
                <a:pPr marL="576000" indent="-457200">
                  <a:lnSpc>
                    <a:spcPct val="1080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anose="05000000000000000000" pitchFamily="2" charset="2"/>
                  <a:buChar char="Ø"/>
                </a:pPr>
                <a:r>
                  <a:rPr lang="en-AU" sz="2400" dirty="0" smtClean="0"/>
                  <a:t>Reducing</a:t>
                </a:r>
                <a:r>
                  <a:rPr lang="en-AU" sz="2400" b="1" dirty="0" smtClean="0"/>
                  <a:t> transactions costs and </a:t>
                </a:r>
                <a:r>
                  <a:rPr lang="en-AU" sz="2400" b="1" dirty="0"/>
                  <a:t>search costs</a:t>
                </a:r>
                <a:r>
                  <a:rPr lang="en-AU" sz="2400" dirty="0"/>
                  <a:t> in </a:t>
                </a:r>
                <a:r>
                  <a:rPr lang="en-AU" sz="2400" dirty="0" smtClean="0"/>
                  <a:t>negotiations</a:t>
                </a:r>
                <a:r>
                  <a:rPr lang="en-AU" sz="2400" dirty="0"/>
                  <a:t>.</a:t>
                </a:r>
                <a:endParaRPr lang="en-AU" sz="2400" dirty="0" smtClean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390" y="1004499"/>
                <a:ext cx="11735060" cy="5042086"/>
              </a:xfrm>
              <a:prstGeom prst="rect">
                <a:avLst/>
              </a:prstGeom>
              <a:blipFill>
                <a:blip r:embed="rId2"/>
                <a:stretch>
                  <a:fillRect l="-935" t="-967" r="-675" b="-145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360947" y="230495"/>
            <a:ext cx="10836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b="1" dirty="0" smtClean="0">
                <a:solidFill>
                  <a:schemeClr val="accent1">
                    <a:lumMod val="50000"/>
                  </a:schemeClr>
                </a:solidFill>
              </a:rPr>
              <a:t>Economic Benefits: Gravity Model of International Trade</a:t>
            </a:r>
            <a:endParaRPr lang="en-AU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13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1190" y="884154"/>
            <a:ext cx="12020810" cy="1023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08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800" dirty="0" smtClean="0"/>
              <a:t>The Victorian economy, while remaining diverse, is currently </a:t>
            </a:r>
            <a:r>
              <a:rPr lang="en-AU" sz="2800" b="1" dirty="0" smtClean="0"/>
              <a:t>transitioning</a:t>
            </a:r>
            <a:r>
              <a:rPr lang="en-AU" sz="2800" dirty="0" smtClean="0"/>
              <a:t> away from its traditional base in manufacturing and is moving </a:t>
            </a:r>
            <a:r>
              <a:rPr lang="en-AU" sz="2800" b="1" dirty="0" smtClean="0"/>
              <a:t>towards services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0947" y="230495"/>
            <a:ext cx="1144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b="1" dirty="0" smtClean="0">
                <a:solidFill>
                  <a:schemeClr val="accent1">
                    <a:lumMod val="50000"/>
                  </a:schemeClr>
                </a:solidFill>
              </a:rPr>
              <a:t>Trade Volumes in Victoria</a:t>
            </a:r>
            <a:endParaRPr lang="en-AU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0528914"/>
              </p:ext>
            </p:extLst>
          </p:nvPr>
        </p:nvGraphicFramePr>
        <p:xfrm>
          <a:off x="1292694" y="1907255"/>
          <a:ext cx="928126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0574">
                  <a:extLst>
                    <a:ext uri="{9D8B030D-6E8A-4147-A177-3AD203B41FA5}">
                      <a16:colId xmlns:a16="http://schemas.microsoft.com/office/drawing/2014/main" val="730976352"/>
                    </a:ext>
                  </a:extLst>
                </a:gridCol>
                <a:gridCol w="1837988">
                  <a:extLst>
                    <a:ext uri="{9D8B030D-6E8A-4147-A177-3AD203B41FA5}">
                      <a16:colId xmlns:a16="http://schemas.microsoft.com/office/drawing/2014/main" val="2966579698"/>
                    </a:ext>
                  </a:extLst>
                </a:gridCol>
                <a:gridCol w="1809345">
                  <a:extLst>
                    <a:ext uri="{9D8B030D-6E8A-4147-A177-3AD203B41FA5}">
                      <a16:colId xmlns:a16="http://schemas.microsoft.com/office/drawing/2014/main" val="3754438216"/>
                    </a:ext>
                  </a:extLst>
                </a:gridCol>
                <a:gridCol w="2052536">
                  <a:extLst>
                    <a:ext uri="{9D8B030D-6E8A-4147-A177-3AD203B41FA5}">
                      <a16:colId xmlns:a16="http://schemas.microsoft.com/office/drawing/2014/main" val="1988996013"/>
                    </a:ext>
                  </a:extLst>
                </a:gridCol>
                <a:gridCol w="2470826">
                  <a:extLst>
                    <a:ext uri="{9D8B030D-6E8A-4147-A177-3AD203B41FA5}">
                      <a16:colId xmlns:a16="http://schemas.microsoft.com/office/drawing/2014/main" val="120585582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Trade volumes of the Victorian Economy, percentage of national</a:t>
                      </a:r>
                      <a:r>
                        <a:rPr lang="en-AU" baseline="0" dirty="0" smtClean="0"/>
                        <a:t> GDP</a:t>
                      </a:r>
                      <a:endParaRPr lang="en-AU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147202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 GSP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Exports of goods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Imports of goods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Exports of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Imports of services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90984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  24%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9%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27%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26%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24%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5088971"/>
                  </a:ext>
                </a:extLst>
              </a:tr>
            </a:tbl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2717536"/>
              </p:ext>
            </p:extLst>
          </p:nvPr>
        </p:nvGraphicFramePr>
        <p:xfrm>
          <a:off x="2952004" y="3025258"/>
          <a:ext cx="5962651" cy="34385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571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0946" y="1117524"/>
            <a:ext cx="11538285" cy="5511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08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2800" b="1" dirty="0" smtClean="0"/>
              <a:t>Carefully select your partner </a:t>
            </a:r>
            <a:r>
              <a:rPr lang="en-AU" sz="2800" dirty="0" smtClean="0"/>
              <a:t>based on </a:t>
            </a:r>
            <a:r>
              <a:rPr lang="en-AU" sz="2800" dirty="0" smtClean="0">
                <a:solidFill>
                  <a:srgbClr val="FF0000"/>
                </a:solidFill>
              </a:rPr>
              <a:t>complementarity</a:t>
            </a:r>
            <a:r>
              <a:rPr lang="en-AU" sz="2800" dirty="0" smtClean="0"/>
              <a:t> and potential for </a:t>
            </a:r>
            <a:r>
              <a:rPr lang="en-AU" sz="2800" dirty="0" smtClean="0">
                <a:solidFill>
                  <a:srgbClr val="FF0000"/>
                </a:solidFill>
              </a:rPr>
              <a:t>synergies</a:t>
            </a:r>
            <a:r>
              <a:rPr lang="en-AU" sz="2800" dirty="0" smtClean="0"/>
              <a:t>: </a:t>
            </a:r>
            <a:r>
              <a:rPr lang="en-US" sz="2800" dirty="0" smtClean="0"/>
              <a:t>the </a:t>
            </a:r>
            <a:r>
              <a:rPr lang="en-US" sz="2800" dirty="0"/>
              <a:t>interaction of two </a:t>
            </a:r>
            <a:r>
              <a:rPr lang="en-US" sz="2800" dirty="0" smtClean="0"/>
              <a:t>cities so </a:t>
            </a:r>
            <a:r>
              <a:rPr lang="en-US" sz="2800" dirty="0"/>
              <a:t>that their combined effect is greater than the sum of their individual </a:t>
            </a:r>
            <a:r>
              <a:rPr lang="en-US" sz="2800" dirty="0" smtClean="0"/>
              <a:t>city-specific effects:</a:t>
            </a:r>
            <a:endParaRPr lang="en-AU" sz="2800" dirty="0" smtClean="0"/>
          </a:p>
          <a:p>
            <a:pPr marL="576000" indent="-457200">
              <a:lnSpc>
                <a:spcPct val="108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AU" sz="2400" dirty="0" smtClean="0"/>
              <a:t>Identify demographic, geographical and technological similarities and differences;</a:t>
            </a:r>
          </a:p>
          <a:p>
            <a:pPr marL="576000" indent="-457200">
              <a:lnSpc>
                <a:spcPct val="108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AU" sz="2400" dirty="0" smtClean="0"/>
              <a:t>Identify key industries and economic opportunities. Analyse current and projected economic conditions</a:t>
            </a:r>
            <a:r>
              <a:rPr lang="en-AU" sz="2400" dirty="0"/>
              <a:t>, </a:t>
            </a:r>
            <a:r>
              <a:rPr lang="en-AU" sz="2400" dirty="0" smtClean="0"/>
              <a:t>as well as trade </a:t>
            </a:r>
            <a:r>
              <a:rPr lang="en-AU" sz="2400" dirty="0"/>
              <a:t>and investment climate;</a:t>
            </a:r>
            <a:endParaRPr lang="en-AU" sz="2400" dirty="0" smtClean="0"/>
          </a:p>
          <a:p>
            <a:pPr marL="576000" indent="-457200">
              <a:lnSpc>
                <a:spcPct val="108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AU" sz="2400" dirty="0" smtClean="0"/>
              <a:t>Pay attention to the history/prospects of diplomatic relations between the two countries;</a:t>
            </a:r>
          </a:p>
          <a:p>
            <a:pPr marL="576000" indent="-457200">
              <a:lnSpc>
                <a:spcPct val="108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AU" sz="2400" dirty="0"/>
              <a:t>Pay attention to </a:t>
            </a:r>
            <a:r>
              <a:rPr lang="en-AU" sz="2400" dirty="0" smtClean="0"/>
              <a:t>past Sister City relationships already established by the foreign city. Have the been successful and why?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8295" y="279135"/>
            <a:ext cx="62052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b="1" dirty="0" smtClean="0">
                <a:solidFill>
                  <a:schemeClr val="accent1">
                    <a:lumMod val="50000"/>
                  </a:schemeClr>
                </a:solidFill>
              </a:rPr>
              <a:t>Choosing the right partner</a:t>
            </a:r>
            <a:endParaRPr lang="en-AU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96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0130" y="279135"/>
            <a:ext cx="6020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b="1" dirty="0" smtClean="0">
                <a:solidFill>
                  <a:schemeClr val="accent1">
                    <a:lumMod val="50000"/>
                  </a:schemeClr>
                </a:solidFill>
              </a:rPr>
              <a:t>The age of urbanisation</a:t>
            </a:r>
            <a:endParaRPr lang="en-AU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2449" y="1087800"/>
            <a:ext cx="11538285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2400" dirty="0" smtClean="0"/>
              <a:t>There is strong historical evidence that the growth of cities mainly stems from </a:t>
            </a:r>
            <a:r>
              <a:rPr lang="en-AU" sz="2400" b="1" dirty="0" smtClean="0"/>
              <a:t>two facts </a:t>
            </a:r>
            <a:r>
              <a:rPr lang="en-AU" sz="2400" dirty="0"/>
              <a:t>(see e.g. Getz, 1979) : </a:t>
            </a:r>
            <a:endParaRPr lang="en-AU" sz="2400" dirty="0" smtClean="0"/>
          </a:p>
          <a:p>
            <a:pPr marL="576000" indent="-3429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AU" sz="2400" dirty="0" smtClean="0"/>
              <a:t>the development of technologies that enable large-scale production; and</a:t>
            </a:r>
          </a:p>
          <a:p>
            <a:pPr marL="576000" indent="-3429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AU" sz="2400" dirty="0" smtClean="0"/>
              <a:t>the growth of markets large enough to take advantage of these technologies.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2400" dirty="0" smtClean="0"/>
              <a:t>Future development in both of these factors suggests that the number </a:t>
            </a:r>
            <a:r>
              <a:rPr lang="en-AU" sz="2400" b="1" dirty="0" smtClean="0"/>
              <a:t>and/or average size</a:t>
            </a:r>
            <a:r>
              <a:rPr lang="en-AU" sz="2400" dirty="0" smtClean="0"/>
              <a:t> of urban centres and cities will grow.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2400" dirty="0"/>
              <a:t>A recent study by McKinsey predicts that by 2030 urban population will reach </a:t>
            </a:r>
            <a:r>
              <a:rPr lang="en-AU" sz="2400" dirty="0">
                <a:solidFill>
                  <a:srgbClr val="FF0000"/>
                </a:solidFill>
              </a:rPr>
              <a:t>75%</a:t>
            </a:r>
            <a:r>
              <a:rPr lang="en-AU" sz="2400" dirty="0"/>
              <a:t> of total global population;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According </a:t>
            </a:r>
            <a:r>
              <a:rPr lang="en-US" sz="2400" dirty="0"/>
              <a:t>to a 2014 UN report, by 2050 there will be over two billion more people living in large urban centers around the world than </a:t>
            </a:r>
            <a:r>
              <a:rPr lang="en-AU" sz="2400" dirty="0"/>
              <a:t>today</a:t>
            </a:r>
            <a:r>
              <a:rPr lang="en-AU" sz="2400" dirty="0" smtClean="0"/>
              <a:t>.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17430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0129" y="1370442"/>
            <a:ext cx="11613803" cy="4024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6000" indent="-457200">
              <a:lnSpc>
                <a:spcPct val="108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AU" sz="2400" dirty="0" smtClean="0"/>
              <a:t>Establish </a:t>
            </a:r>
            <a:r>
              <a:rPr lang="en-AU" sz="2400" b="1" dirty="0" smtClean="0"/>
              <a:t>clear motives and objectives</a:t>
            </a:r>
            <a:r>
              <a:rPr lang="en-AU" sz="2400" dirty="0" smtClean="0"/>
              <a:t> for forming a relationship;</a:t>
            </a:r>
          </a:p>
          <a:p>
            <a:pPr marL="576000" indent="-457200">
              <a:lnSpc>
                <a:spcPct val="108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AU" sz="2400" dirty="0" smtClean="0"/>
              <a:t>What are your short- and </a:t>
            </a:r>
            <a:r>
              <a:rPr lang="en-AU" sz="2400" b="1" dirty="0" smtClean="0"/>
              <a:t>long-term goals</a:t>
            </a:r>
            <a:r>
              <a:rPr lang="en-AU" sz="2400" dirty="0" smtClean="0"/>
              <a:t>? </a:t>
            </a:r>
            <a:r>
              <a:rPr lang="en-AU" sz="2400" dirty="0"/>
              <a:t>How can these be </a:t>
            </a:r>
            <a:r>
              <a:rPr lang="en-AU" sz="2400" dirty="0" smtClean="0"/>
              <a:t>achieved?</a:t>
            </a:r>
          </a:p>
          <a:p>
            <a:pPr marL="576000" indent="-457200">
              <a:lnSpc>
                <a:spcPct val="108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AU" sz="2400" b="1" dirty="0" smtClean="0"/>
              <a:t>Match expectations</a:t>
            </a:r>
            <a:r>
              <a:rPr lang="en-AU" sz="2400" dirty="0" smtClean="0"/>
              <a:t>: ensure the two councils involved have non-conflicting objectives.</a:t>
            </a:r>
          </a:p>
          <a:p>
            <a:pPr marL="576000" indent="-457200">
              <a:lnSpc>
                <a:spcPct val="108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AU" sz="2400" dirty="0" smtClean="0"/>
              <a:t>Incorporate specific </a:t>
            </a:r>
            <a:r>
              <a:rPr lang="en-AU" sz="2400" b="1" dirty="0" smtClean="0"/>
              <a:t>measurable activities</a:t>
            </a:r>
            <a:r>
              <a:rPr lang="en-AU" sz="2400" dirty="0" smtClean="0"/>
              <a:t> and areas of co-operation. </a:t>
            </a:r>
          </a:p>
          <a:p>
            <a:pPr marL="576000" indent="-457200">
              <a:lnSpc>
                <a:spcPct val="108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AU" sz="2400" dirty="0" smtClean="0"/>
              <a:t>Define </a:t>
            </a:r>
            <a:r>
              <a:rPr lang="en-AU" sz="2400" b="1" dirty="0" smtClean="0"/>
              <a:t>clear roles</a:t>
            </a:r>
            <a:r>
              <a:rPr lang="en-AU" sz="2400" dirty="0" smtClean="0"/>
              <a:t> for management of the relationship. </a:t>
            </a:r>
            <a:r>
              <a:rPr lang="en-AU" sz="2400" dirty="0"/>
              <a:t>Who is responsible for what</a:t>
            </a:r>
            <a:r>
              <a:rPr lang="en-AU" sz="2400" dirty="0" smtClean="0"/>
              <a:t>?</a:t>
            </a:r>
          </a:p>
          <a:p>
            <a:pPr marL="576000" indent="-457200">
              <a:lnSpc>
                <a:spcPct val="108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AU" sz="2400" dirty="0" smtClean="0"/>
              <a:t>Secure </a:t>
            </a:r>
            <a:r>
              <a:rPr lang="en-AU" sz="2400" b="1" dirty="0" smtClean="0"/>
              <a:t>sufficient funding</a:t>
            </a:r>
            <a:r>
              <a:rPr lang="en-AU" sz="2400" dirty="0" smtClean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6389" y="259679"/>
            <a:ext cx="71877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b="1" dirty="0" smtClean="0">
                <a:solidFill>
                  <a:schemeClr val="accent1">
                    <a:lumMod val="50000"/>
                  </a:schemeClr>
                </a:solidFill>
              </a:rPr>
              <a:t>Setting up a good business plan</a:t>
            </a:r>
            <a:endParaRPr lang="en-AU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19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0946" y="1545542"/>
            <a:ext cx="10748041" cy="3010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6000" indent="-457200">
              <a:lnSpc>
                <a:spcPct val="108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AU" sz="2400" dirty="0" smtClean="0"/>
              <a:t>Ensure there is </a:t>
            </a:r>
            <a:r>
              <a:rPr lang="en-AU" sz="2400" b="1" dirty="0" smtClean="0"/>
              <a:t>regular contact</a:t>
            </a:r>
            <a:r>
              <a:rPr lang="en-AU" sz="2400" dirty="0" smtClean="0"/>
              <a:t> with the partnership city/local government;</a:t>
            </a:r>
          </a:p>
          <a:p>
            <a:pPr marL="576000" indent="-457200">
              <a:lnSpc>
                <a:spcPct val="108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AU" sz="2400" b="1" dirty="0" smtClean="0"/>
              <a:t>Keep it open and transparent</a:t>
            </a:r>
            <a:r>
              <a:rPr lang="en-AU" sz="2400" dirty="0" smtClean="0"/>
              <a:t> internally as well as externally: inform the local community;</a:t>
            </a:r>
          </a:p>
          <a:p>
            <a:pPr marL="576000" indent="-457200">
              <a:lnSpc>
                <a:spcPct val="108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AU" sz="2400" b="1" dirty="0" smtClean="0"/>
              <a:t>Engage with the media</a:t>
            </a:r>
            <a:r>
              <a:rPr lang="en-AU" sz="2400" dirty="0" smtClean="0"/>
              <a:t>;</a:t>
            </a:r>
          </a:p>
          <a:p>
            <a:pPr marL="576000" indent="-457200">
              <a:lnSpc>
                <a:spcPct val="108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AU" sz="2400" dirty="0" smtClean="0"/>
              <a:t>Establish a </a:t>
            </a:r>
            <a:r>
              <a:rPr lang="en-AU" sz="2400" b="1" dirty="0" smtClean="0"/>
              <a:t>robust framework</a:t>
            </a:r>
            <a:r>
              <a:rPr lang="en-AU" sz="2400" dirty="0" smtClean="0"/>
              <a:t> for continuous </a:t>
            </a:r>
            <a:r>
              <a:rPr lang="en-AU" sz="2400" b="1" dirty="0" smtClean="0"/>
              <a:t>evaluation</a:t>
            </a:r>
            <a:r>
              <a:rPr lang="en-AU" sz="2400" dirty="0" smtClean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2849" y="259679"/>
            <a:ext cx="8041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b="1" dirty="0" smtClean="0">
                <a:solidFill>
                  <a:schemeClr val="accent1">
                    <a:lumMod val="50000"/>
                  </a:schemeClr>
                </a:solidFill>
              </a:rPr>
              <a:t>Managing the relationship effectively</a:t>
            </a:r>
            <a:endParaRPr lang="en-AU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55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9022" y="1302353"/>
            <a:ext cx="11673276" cy="42733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08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2800" dirty="0" smtClean="0"/>
              <a:t>Globalisation and the pace of technological progress are beyond our control.</a:t>
            </a:r>
          </a:p>
          <a:p>
            <a:pPr marL="285750" indent="-285750">
              <a:lnSpc>
                <a:spcPct val="108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2800" dirty="0" smtClean="0"/>
              <a:t>It is what do we do with this development that matters.</a:t>
            </a:r>
          </a:p>
          <a:p>
            <a:pPr marL="285750" indent="-285750">
              <a:lnSpc>
                <a:spcPct val="108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2800" dirty="0" smtClean="0"/>
              <a:t>It is imperative that small open economies, like in Victoria, to be </a:t>
            </a:r>
            <a:r>
              <a:rPr lang="en-AU" sz="2800" b="1" dirty="0" smtClean="0"/>
              <a:t>outwards looking</a:t>
            </a:r>
            <a:r>
              <a:rPr lang="en-AU" sz="2800" dirty="0" smtClean="0"/>
              <a:t> into their economic and trade policies.</a:t>
            </a:r>
          </a:p>
          <a:p>
            <a:pPr marL="285750" indent="-285750">
              <a:lnSpc>
                <a:spcPct val="108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2800" dirty="0" smtClean="0"/>
              <a:t>Establishing and maintaining </a:t>
            </a:r>
            <a:r>
              <a:rPr lang="en-AU" sz="2800" b="1" dirty="0" smtClean="0"/>
              <a:t>effective</a:t>
            </a:r>
            <a:r>
              <a:rPr lang="en-AU" sz="2800" dirty="0" smtClean="0"/>
              <a:t> Sister City relationships can provide several economic advantages and open new opportunities for growth and development.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60947" y="279135"/>
            <a:ext cx="55729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b="1" dirty="0" smtClean="0">
                <a:solidFill>
                  <a:schemeClr val="accent1">
                    <a:lumMod val="50000"/>
                  </a:schemeClr>
                </a:solidFill>
              </a:rPr>
              <a:t>Concluding Remarks</a:t>
            </a:r>
            <a:endParaRPr lang="en-AU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61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0195" y="265457"/>
            <a:ext cx="11712103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AU" sz="7200" b="1" dirty="0" smtClean="0">
                <a:solidFill>
                  <a:schemeClr val="accent1">
                    <a:lumMod val="75000"/>
                  </a:schemeClr>
                </a:solidFill>
              </a:rPr>
              <a:t>Thank you for your attention!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AU" sz="4800" b="1" dirty="0" smtClean="0">
                <a:solidFill>
                  <a:schemeClr val="accent1">
                    <a:lumMod val="75000"/>
                  </a:schemeClr>
                </a:solidFill>
              </a:rPr>
              <a:t>Have any questions? </a:t>
            </a:r>
          </a:p>
          <a:p>
            <a:endParaRPr lang="en-AU" sz="4800" dirty="0" smtClean="0">
              <a:solidFill>
                <a:srgbClr val="0070C0"/>
              </a:solidFill>
            </a:endParaRPr>
          </a:p>
          <a:p>
            <a:endParaRPr lang="en-AU" sz="4800" dirty="0">
              <a:solidFill>
                <a:srgbClr val="0070C0"/>
              </a:solidFill>
            </a:endParaRPr>
          </a:p>
          <a:p>
            <a:pPr algn="ctr"/>
            <a:r>
              <a:rPr lang="en-AU" sz="4800" b="1" dirty="0" smtClean="0">
                <a:solidFill>
                  <a:schemeClr val="accent1">
                    <a:lumMod val="75000"/>
                  </a:schemeClr>
                </a:solidFill>
              </a:rPr>
              <a:t>Keep calm </a:t>
            </a:r>
          </a:p>
          <a:p>
            <a:pPr algn="ctr"/>
            <a:r>
              <a:rPr lang="en-AU" sz="4800" b="1" dirty="0" smtClean="0">
                <a:solidFill>
                  <a:schemeClr val="accent1">
                    <a:lumMod val="75000"/>
                  </a:schemeClr>
                </a:solidFill>
              </a:rPr>
              <a:t>and </a:t>
            </a:r>
          </a:p>
          <a:p>
            <a:pPr algn="ctr"/>
            <a:r>
              <a:rPr lang="en-AU" sz="4800" b="1" dirty="0" smtClean="0">
                <a:solidFill>
                  <a:schemeClr val="accent1">
                    <a:lumMod val="75000"/>
                  </a:schemeClr>
                </a:solidFill>
              </a:rPr>
              <a:t>ask questions</a:t>
            </a:r>
            <a:endParaRPr lang="en-AU" sz="4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8420" y="2607595"/>
            <a:ext cx="1533525" cy="140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977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9957" y="279135"/>
            <a:ext cx="66615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b="1" dirty="0" smtClean="0">
                <a:solidFill>
                  <a:schemeClr val="accent1">
                    <a:lumMod val="50000"/>
                  </a:schemeClr>
                </a:solidFill>
              </a:rPr>
              <a:t>Urban population in the world</a:t>
            </a:r>
            <a:endParaRPr lang="en-AU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6838249"/>
              </p:ext>
            </p:extLst>
          </p:nvPr>
        </p:nvGraphicFramePr>
        <p:xfrm>
          <a:off x="2362199" y="1144541"/>
          <a:ext cx="6981825" cy="51419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7506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0946" y="279135"/>
            <a:ext cx="88803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b="1" dirty="0" smtClean="0">
                <a:solidFill>
                  <a:schemeClr val="accent1">
                    <a:lumMod val="50000"/>
                  </a:schemeClr>
                </a:solidFill>
              </a:rPr>
              <a:t>Urban centres drive global economic growth</a:t>
            </a:r>
            <a:endParaRPr lang="en-AU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2705" y="2084028"/>
            <a:ext cx="11538285" cy="4423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08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2400" dirty="0" smtClean="0"/>
              <a:t>Indeed, by 2030 more than </a:t>
            </a:r>
            <a:r>
              <a:rPr lang="en-AU" sz="2400" dirty="0" smtClean="0">
                <a:solidFill>
                  <a:srgbClr val="FF0000"/>
                </a:solidFill>
              </a:rPr>
              <a:t>90%</a:t>
            </a:r>
            <a:r>
              <a:rPr lang="en-AU" sz="2400" dirty="0" smtClean="0"/>
              <a:t> of global GDP is likely to result from </a:t>
            </a:r>
            <a:r>
              <a:rPr lang="en-AU" sz="2400" b="1" dirty="0" smtClean="0"/>
              <a:t>urban activity</a:t>
            </a:r>
            <a:r>
              <a:rPr lang="en-AU" sz="2400" dirty="0" smtClean="0"/>
              <a:t>;</a:t>
            </a:r>
          </a:p>
          <a:p>
            <a:pPr marL="285750" indent="-285750">
              <a:lnSpc>
                <a:spcPct val="108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2400" dirty="0" smtClean="0"/>
              <a:t> </a:t>
            </a:r>
            <a:r>
              <a:rPr lang="en-AU" sz="2400" dirty="0" smtClean="0">
                <a:solidFill>
                  <a:srgbClr val="FF0000"/>
                </a:solidFill>
              </a:rPr>
              <a:t>1/3</a:t>
            </a:r>
            <a:r>
              <a:rPr lang="en-AU" sz="2400" dirty="0" smtClean="0"/>
              <a:t> of global GDP will come from just </a:t>
            </a:r>
            <a:r>
              <a:rPr lang="en-AU" sz="2400" b="1" dirty="0" smtClean="0"/>
              <a:t>100 cities</a:t>
            </a:r>
            <a:r>
              <a:rPr lang="en-AU" sz="2400" dirty="0" smtClean="0"/>
              <a:t>;</a:t>
            </a:r>
          </a:p>
          <a:p>
            <a:pPr marL="285750" indent="-285750">
              <a:lnSpc>
                <a:spcPct val="108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2400" dirty="0" smtClean="0"/>
              <a:t>Increased urbanisation and environmental changes will pose </a:t>
            </a:r>
            <a:r>
              <a:rPr lang="en-AU" sz="2400" b="1" dirty="0" smtClean="0"/>
              <a:t>new problems</a:t>
            </a:r>
            <a:r>
              <a:rPr lang="en-AU" sz="2400" dirty="0" smtClean="0"/>
              <a:t>; </a:t>
            </a:r>
          </a:p>
          <a:p>
            <a:pPr marL="285750" indent="-285750">
              <a:lnSpc>
                <a:spcPct val="108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2400" dirty="0" smtClean="0"/>
              <a:t>For example, </a:t>
            </a:r>
            <a:r>
              <a:rPr lang="en-US" sz="2400" dirty="0"/>
              <a:t>according to the 2012 </a:t>
            </a:r>
            <a:r>
              <a:rPr lang="en-US" sz="2400" dirty="0" smtClean="0"/>
              <a:t>OECD’s </a:t>
            </a:r>
            <a:r>
              <a:rPr lang="en-US" sz="2400" dirty="0"/>
              <a:t>environmental </a:t>
            </a:r>
            <a:r>
              <a:rPr lang="en-US" sz="2400" dirty="0" smtClean="0"/>
              <a:t>outlook:</a:t>
            </a:r>
            <a:endParaRPr lang="en-AU" sz="2400" dirty="0" smtClean="0"/>
          </a:p>
          <a:p>
            <a:pPr marL="540000" indent="-342900">
              <a:lnSpc>
                <a:spcPct val="108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400" dirty="0" smtClean="0"/>
              <a:t>By 2050, water </a:t>
            </a:r>
            <a:r>
              <a:rPr lang="en-US" sz="2400" dirty="0"/>
              <a:t>demand for household use is forecasted to rise by 55</a:t>
            </a:r>
            <a:r>
              <a:rPr lang="en-US" sz="2400" dirty="0" smtClean="0"/>
              <a:t>%;</a:t>
            </a:r>
          </a:p>
          <a:p>
            <a:pPr marL="540000" indent="-342900">
              <a:lnSpc>
                <a:spcPct val="108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400" dirty="0" smtClean="0"/>
              <a:t>The </a:t>
            </a:r>
            <a:r>
              <a:rPr lang="en-US" sz="2400" dirty="0"/>
              <a:t>number of people living in places facing a severe water stress is projected to </a:t>
            </a:r>
            <a:r>
              <a:rPr lang="en-US" sz="2400" dirty="0" smtClean="0"/>
              <a:t>double during </a:t>
            </a:r>
            <a:r>
              <a:rPr lang="en-US" sz="2400" dirty="0"/>
              <a:t>the same period, reaching about </a:t>
            </a:r>
            <a:r>
              <a:rPr lang="en-US" sz="2400" dirty="0" smtClean="0"/>
              <a:t>4 </a:t>
            </a:r>
            <a:r>
              <a:rPr lang="en-US" sz="2400" dirty="0"/>
              <a:t>billion people</a:t>
            </a:r>
            <a:r>
              <a:rPr lang="en-US" sz="2400" dirty="0" smtClean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4765" y="1089248"/>
            <a:ext cx="118141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“</a:t>
            </a:r>
            <a:r>
              <a:rPr lang="en-AU" sz="2400" i="1" dirty="0" smtClean="0"/>
              <a:t>It is cities and not nations that are driving the global economy, and are the engines of growth through productivity, innovation and job creation</a:t>
            </a:r>
            <a:r>
              <a:rPr lang="en-AU" sz="2400" dirty="0" smtClean="0"/>
              <a:t>.” </a:t>
            </a:r>
            <a:r>
              <a:rPr lang="en-AU" sz="2200" b="1" dirty="0" smtClean="0"/>
              <a:t>David Adam, Founder of Global Cities</a:t>
            </a:r>
            <a:endParaRPr lang="en-AU" sz="2200" b="1" dirty="0"/>
          </a:p>
        </p:txBody>
      </p:sp>
    </p:spTree>
    <p:extLst>
      <p:ext uri="{BB962C8B-B14F-4D97-AF65-F5344CB8AC3E}">
        <p14:creationId xmlns:p14="http://schemas.microsoft.com/office/powerpoint/2010/main" val="264513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0947" y="1207493"/>
            <a:ext cx="11538285" cy="47802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08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2600" dirty="0"/>
              <a:t>Is there a role for sister city relationships in </a:t>
            </a:r>
            <a:r>
              <a:rPr lang="en-AU" sz="2600" dirty="0" smtClean="0"/>
              <a:t>today’s rapidly changing world?</a:t>
            </a:r>
            <a:endParaRPr lang="en-AU" sz="2600" dirty="0"/>
          </a:p>
          <a:p>
            <a:pPr marL="285750" indent="-285750">
              <a:lnSpc>
                <a:spcPct val="108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2600" dirty="0"/>
              <a:t>The </a:t>
            </a:r>
            <a:r>
              <a:rPr lang="en-AU" sz="2600" b="1" dirty="0"/>
              <a:t>Global Cities </a:t>
            </a:r>
            <a:r>
              <a:rPr lang="en-AU" sz="2600" b="1" dirty="0" smtClean="0"/>
              <a:t>Index</a:t>
            </a:r>
            <a:r>
              <a:rPr lang="en-AU" sz="2600" dirty="0" smtClean="0"/>
              <a:t> </a:t>
            </a:r>
            <a:r>
              <a:rPr lang="en-AU" sz="2600" dirty="0"/>
              <a:t>attributes </a:t>
            </a:r>
            <a:r>
              <a:rPr lang="en-AU" sz="2600" dirty="0">
                <a:solidFill>
                  <a:srgbClr val="FF0000"/>
                </a:solidFill>
              </a:rPr>
              <a:t>2.5%</a:t>
            </a:r>
            <a:r>
              <a:rPr lang="en-AU" sz="2600" dirty="0"/>
              <a:t> of a city’s total score to the number of sister-city relations. </a:t>
            </a:r>
            <a:r>
              <a:rPr lang="en-AU" sz="2600" b="1" dirty="0"/>
              <a:t>Why?</a:t>
            </a:r>
          </a:p>
          <a:p>
            <a:pPr marL="285750" indent="-285750">
              <a:lnSpc>
                <a:spcPct val="108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2600" dirty="0"/>
              <a:t>What </a:t>
            </a:r>
            <a:r>
              <a:rPr lang="en-AU" sz="2600" b="1" dirty="0"/>
              <a:t>economic benefits</a:t>
            </a:r>
            <a:r>
              <a:rPr lang="en-AU" sz="2600" dirty="0"/>
              <a:t> can be realised by establishing international sister city relationships?</a:t>
            </a:r>
          </a:p>
          <a:p>
            <a:pPr marL="285750" indent="-285750">
              <a:lnSpc>
                <a:spcPct val="108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2600" dirty="0" smtClean="0"/>
              <a:t>What are the </a:t>
            </a:r>
            <a:r>
              <a:rPr lang="en-AU" sz="2600" b="1" dirty="0" smtClean="0"/>
              <a:t>key characteristics</a:t>
            </a:r>
            <a:r>
              <a:rPr lang="en-AU" sz="2600" dirty="0" smtClean="0"/>
              <a:t> of international Sister City relationships in Australia? How have these changed over time?</a:t>
            </a:r>
          </a:p>
          <a:p>
            <a:pPr marL="285750" indent="-285750">
              <a:lnSpc>
                <a:spcPct val="108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2600" dirty="0" smtClean="0"/>
              <a:t>What makes for a </a:t>
            </a:r>
            <a:r>
              <a:rPr lang="en-AU" sz="2600" b="1" dirty="0" smtClean="0"/>
              <a:t>successful</a:t>
            </a:r>
            <a:r>
              <a:rPr lang="en-AU" sz="2600" dirty="0" smtClean="0"/>
              <a:t> sister city relationship?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2101" y="269407"/>
            <a:ext cx="108145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b="1" dirty="0" smtClean="0">
                <a:solidFill>
                  <a:schemeClr val="accent1">
                    <a:lumMod val="50000"/>
                  </a:schemeClr>
                </a:solidFill>
              </a:rPr>
              <a:t>The role of sister city relationships in global economy</a:t>
            </a:r>
            <a:endParaRPr lang="en-AU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85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47212" y="1597894"/>
            <a:ext cx="1153828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800" dirty="0" smtClean="0"/>
              <a:t>A brief history of the evolution of Sister City relationships.</a:t>
            </a:r>
            <a:endParaRPr lang="en-AU" sz="28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800" dirty="0" smtClean="0"/>
              <a:t>Key statistical facts about international Sister City relationships in Australia.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800" dirty="0" smtClean="0"/>
              <a:t>Economic arguments in favour of establishing sister city relationships.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800" dirty="0" smtClean="0"/>
              <a:t>How to make a Sister City relationship economically successful.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800" dirty="0" smtClean="0"/>
              <a:t>Concluding remarks.</a:t>
            </a:r>
            <a:endParaRPr lang="en-AU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60947" y="279135"/>
            <a:ext cx="10836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b="1" dirty="0" smtClean="0">
                <a:solidFill>
                  <a:schemeClr val="accent1">
                    <a:lumMod val="50000"/>
                  </a:schemeClr>
                </a:solidFill>
              </a:rPr>
              <a:t>Structure of the remainder of the talk</a:t>
            </a:r>
            <a:endParaRPr lang="en-AU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83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0946" y="279135"/>
            <a:ext cx="36565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b="1" dirty="0" smtClean="0">
                <a:solidFill>
                  <a:schemeClr val="accent1">
                    <a:lumMod val="50000"/>
                  </a:schemeClr>
                </a:solidFill>
              </a:rPr>
              <a:t>A Brief History</a:t>
            </a:r>
            <a:endParaRPr lang="en-AU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0947" y="1244046"/>
            <a:ext cx="1153828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800" dirty="0" smtClean="0"/>
              <a:t>As an organised modern phenomenon, sister city relationships became popular in Europe as a means of pursuing peace, reconstruction and reconciliation, following the devastation of WWII (O’Toole, 2001).</a:t>
            </a:r>
            <a:endParaRPr lang="en-AU" sz="3200" dirty="0"/>
          </a:p>
          <a:p>
            <a:pPr marL="576000" indent="-457200">
              <a:buFont typeface="Wingdings" panose="05000000000000000000" pitchFamily="2" charset="2"/>
              <a:buChar char="Ø"/>
            </a:pPr>
            <a:endParaRPr lang="en-AU" sz="2400" dirty="0" smtClean="0"/>
          </a:p>
          <a:p>
            <a:pPr marL="576000" indent="-457200">
              <a:buFont typeface="Wingdings" panose="05000000000000000000" pitchFamily="2" charset="2"/>
              <a:buChar char="Ø"/>
            </a:pPr>
            <a:r>
              <a:rPr lang="en-AU" sz="2400" dirty="0" smtClean="0"/>
              <a:t>1948 Switzerland agreement between French and German mayors;</a:t>
            </a:r>
          </a:p>
          <a:p>
            <a:pPr marL="576000" indent="-457200">
              <a:buFont typeface="Wingdings" panose="05000000000000000000" pitchFamily="2" charset="2"/>
              <a:buChar char="Ø"/>
            </a:pPr>
            <a:r>
              <a:rPr lang="en-AU" sz="2400" dirty="0" smtClean="0"/>
              <a:t>1951 establishment of the Council of European Municipalities and Regions;</a:t>
            </a:r>
          </a:p>
          <a:p>
            <a:pPr marL="576000" indent="-457200">
              <a:buFont typeface="Wingdings" panose="05000000000000000000" pitchFamily="2" charset="2"/>
              <a:buChar char="Ø"/>
            </a:pPr>
            <a:r>
              <a:rPr lang="en-AU" sz="2400" dirty="0" smtClean="0"/>
              <a:t>1956 establishment of Eisenhower’s “People-to-People Program”.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800" dirty="0" smtClean="0"/>
              <a:t>Van </a:t>
            </a:r>
            <a:r>
              <a:rPr lang="en-AU" sz="2800" dirty="0" err="1" smtClean="0"/>
              <a:t>Ewijk</a:t>
            </a:r>
            <a:r>
              <a:rPr lang="en-AU" sz="2800" dirty="0" smtClean="0"/>
              <a:t> and Baud (2009) estimate that about 70% of local governments are currently involved in cooperation at the international level based on a formal agreement. 2/3 of those have been supported through international associations.</a:t>
            </a:r>
          </a:p>
        </p:txBody>
      </p:sp>
    </p:spTree>
    <p:extLst>
      <p:ext uri="{BB962C8B-B14F-4D97-AF65-F5344CB8AC3E}">
        <p14:creationId xmlns:p14="http://schemas.microsoft.com/office/powerpoint/2010/main" val="238323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0946" y="279135"/>
            <a:ext cx="49309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b="1" dirty="0" smtClean="0">
                <a:solidFill>
                  <a:schemeClr val="accent1">
                    <a:lumMod val="50000"/>
                  </a:schemeClr>
                </a:solidFill>
              </a:rPr>
              <a:t>The Australian Example</a:t>
            </a:r>
            <a:endParaRPr lang="en-AU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0946" y="925466"/>
            <a:ext cx="1153828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2800" dirty="0"/>
              <a:t>Parkes (NSW) – Coventry (UK) in 1939: Australia’s first international alliance.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2800" dirty="0" smtClean="0"/>
              <a:t>Lismore </a:t>
            </a:r>
            <a:r>
              <a:rPr lang="en-AU" sz="2800" dirty="0"/>
              <a:t>(NSW) – </a:t>
            </a:r>
            <a:r>
              <a:rPr lang="en-AU" sz="2800" dirty="0" err="1"/>
              <a:t>Yamatotakada</a:t>
            </a:r>
            <a:r>
              <a:rPr lang="en-AU" sz="2800" dirty="0"/>
              <a:t> (Japan) in 1963: first twinning </a:t>
            </a:r>
            <a:r>
              <a:rPr lang="en-AU" sz="2800" b="1" dirty="0"/>
              <a:t>under Sister Cities scheme</a:t>
            </a:r>
            <a:r>
              <a:rPr lang="en-AU" sz="2800" dirty="0"/>
              <a:t>.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2800" dirty="0" smtClean="0"/>
              <a:t>Lloyd (2010) suggests many Australian partnerships arose from ‘</a:t>
            </a:r>
            <a:r>
              <a:rPr lang="en-AU" sz="2800" b="1" dirty="0" smtClean="0"/>
              <a:t>sentimental attachments</a:t>
            </a:r>
            <a:r>
              <a:rPr lang="en-AU" sz="2800" dirty="0" smtClean="0"/>
              <a:t> to Britain and to the homelands of subsequent migrants’.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2800" dirty="0" smtClean="0"/>
              <a:t>More recent partnerships, however, have seen a move away from this ‘traditional’ pattern, placing much stronger emphasis on </a:t>
            </a:r>
            <a:r>
              <a:rPr lang="en-AU" sz="2800" b="1" dirty="0" smtClean="0"/>
              <a:t>economic benefits, trade and development</a:t>
            </a:r>
            <a:r>
              <a:rPr lang="en-AU" sz="2800" dirty="0" smtClean="0"/>
              <a:t>.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This trend is likely to continue in the future, as increasing media and ratepayers’ pressure may force councils </a:t>
            </a:r>
            <a:r>
              <a:rPr lang="en-US" sz="2800" dirty="0"/>
              <a:t>to demonstrate value </a:t>
            </a:r>
            <a:r>
              <a:rPr lang="en-US" sz="2800" dirty="0" smtClean="0"/>
              <a:t>for </a:t>
            </a:r>
            <a:r>
              <a:rPr lang="en-AU" sz="2800" dirty="0" smtClean="0"/>
              <a:t>money.</a:t>
            </a:r>
          </a:p>
        </p:txBody>
      </p:sp>
    </p:spTree>
    <p:extLst>
      <p:ext uri="{BB962C8B-B14F-4D97-AF65-F5344CB8AC3E}">
        <p14:creationId xmlns:p14="http://schemas.microsoft.com/office/powerpoint/2010/main" val="1478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301" y="276722"/>
            <a:ext cx="1175972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800" b="1" dirty="0" smtClean="0">
                <a:solidFill>
                  <a:schemeClr val="accent1">
                    <a:lumMod val="50000"/>
                  </a:schemeClr>
                </a:solidFill>
              </a:rPr>
              <a:t>Distribution of councils involved in international relations</a:t>
            </a:r>
            <a:endParaRPr lang="en-AU" sz="3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0946" y="1239174"/>
            <a:ext cx="31312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Key Statistical Facts (1)</a:t>
            </a:r>
            <a:endParaRPr lang="en-AU" sz="24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954848"/>
              </p:ext>
            </p:extLst>
          </p:nvPr>
        </p:nvGraphicFramePr>
        <p:xfrm>
          <a:off x="360944" y="1771020"/>
          <a:ext cx="9788896" cy="383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62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9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09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21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523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957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700" b="1" dirty="0" smtClean="0"/>
                        <a:t>State</a:t>
                      </a:r>
                      <a:endParaRPr lang="en-AU" sz="17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700" b="1" dirty="0" smtClean="0"/>
                        <a:t>Total no. of councils</a:t>
                      </a:r>
                      <a:endParaRPr lang="en-AU" sz="17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700" b="1" dirty="0" smtClean="0"/>
                        <a:t>No. of councils involved</a:t>
                      </a:r>
                      <a:endParaRPr lang="en-AU" sz="17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700" b="1" dirty="0" smtClean="0"/>
                        <a:t>%</a:t>
                      </a:r>
                      <a:r>
                        <a:rPr lang="en-AU" sz="1700" b="1" baseline="0" dirty="0" smtClean="0"/>
                        <a:t> of councils</a:t>
                      </a:r>
                      <a:endParaRPr lang="en-AU" sz="17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700" b="1" dirty="0" smtClean="0"/>
                        <a:t>% of councils</a:t>
                      </a:r>
                    </a:p>
                    <a:p>
                      <a:pPr algn="ctr"/>
                      <a:r>
                        <a:rPr lang="en-AU" sz="1700" b="1" dirty="0" smtClean="0"/>
                        <a:t>involved</a:t>
                      </a:r>
                      <a:r>
                        <a:rPr lang="en-AU" sz="1700" b="1" baseline="0" dirty="0" smtClean="0"/>
                        <a:t> nationally</a:t>
                      </a:r>
                      <a:r>
                        <a:rPr lang="en-AU" sz="1700" b="1" dirty="0" smtClean="0"/>
                        <a:t> </a:t>
                      </a:r>
                      <a:endParaRPr lang="en-AU" sz="17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700" b="1" dirty="0" smtClean="0"/>
                        <a:t>Cumulative</a:t>
                      </a:r>
                      <a:r>
                        <a:rPr lang="en-AU" sz="1700" b="1" baseline="0" dirty="0" smtClean="0"/>
                        <a:t> %</a:t>
                      </a:r>
                      <a:endParaRPr lang="en-AU" sz="17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700" b="1" dirty="0" smtClean="0"/>
                        <a:t>% of population</a:t>
                      </a:r>
                    </a:p>
                    <a:p>
                      <a:pPr algn="ctr"/>
                      <a:r>
                        <a:rPr lang="en-AU" sz="1700" b="1" dirty="0" smtClean="0"/>
                        <a:t>nationally</a:t>
                      </a:r>
                      <a:endParaRPr lang="en-AU" sz="17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NSW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152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62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41%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38%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38%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32%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VIC</a:t>
                      </a:r>
                      <a:endParaRPr lang="en-A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79</a:t>
                      </a:r>
                      <a:endParaRPr lang="en-A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42</a:t>
                      </a:r>
                      <a:endParaRPr lang="en-A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53%</a:t>
                      </a:r>
                      <a:endParaRPr lang="en-A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26%</a:t>
                      </a:r>
                      <a:endParaRPr lang="en-A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64%</a:t>
                      </a:r>
                      <a:endParaRPr lang="en-A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26%</a:t>
                      </a:r>
                      <a:endParaRPr lang="en-A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QLD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73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21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29%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13%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77%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20%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WA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139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17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12%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11%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88%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11%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SA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68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11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16%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7%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95%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7%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TAS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29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6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21%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4%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99%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2%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NT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16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13%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1%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100%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1%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baseline="0" dirty="0" smtClean="0"/>
                        <a:t>Total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556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161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29%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100%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100%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0433" y="5808299"/>
            <a:ext cx="9869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Source:</a:t>
            </a:r>
            <a:r>
              <a:rPr lang="en-AU" sz="2000" dirty="0" smtClean="0"/>
              <a:t> Gooding, A., Gibbs, M., Woods, R., </a:t>
            </a:r>
            <a:r>
              <a:rPr lang="en-AU" sz="2000" dirty="0" err="1" smtClean="0"/>
              <a:t>Pillora</a:t>
            </a:r>
            <a:r>
              <a:rPr lang="en-AU" sz="2000" dirty="0" smtClean="0"/>
              <a:t>, S. and Smith, R. (2015), </a:t>
            </a:r>
            <a:r>
              <a:rPr lang="en-AU" sz="2000" i="1" dirty="0" smtClean="0"/>
              <a:t>Sister Cities and International Alliances</a:t>
            </a:r>
            <a:r>
              <a:rPr lang="en-AU" sz="2000" dirty="0" smtClean="0"/>
              <a:t>, ACELG, Sydney.</a:t>
            </a: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81239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4453</TotalTime>
  <Words>1876</Words>
  <Application>Microsoft Office PowerPoint</Application>
  <PresentationFormat>Widescreen</PresentationFormat>
  <Paragraphs>403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Cambria Math</vt:lpstr>
      <vt:lpstr>Wingdings</vt:lpstr>
      <vt:lpstr>Office Theme</vt:lpstr>
      <vt:lpstr>Economic Benefits of Sister City Relationships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Monash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Simple Estimator for Short Panels with Common Factors</dc:title>
  <dc:creator>Vasilis Sarafidis</dc:creator>
  <cp:lastModifiedBy>Natalie Tyler</cp:lastModifiedBy>
  <cp:revision>400</cp:revision>
  <cp:lastPrinted>2018-07-17T06:08:55Z</cp:lastPrinted>
  <dcterms:created xsi:type="dcterms:W3CDTF">2015-12-01T01:09:24Z</dcterms:created>
  <dcterms:modified xsi:type="dcterms:W3CDTF">2018-07-17T21:52:19Z</dcterms:modified>
</cp:coreProperties>
</file>