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sldIdLst>
    <p:sldId id="256" r:id="rId2"/>
    <p:sldId id="257" r:id="rId3"/>
    <p:sldId id="259" r:id="rId4"/>
    <p:sldId id="258" r:id="rId5"/>
    <p:sldId id="260" r:id="rId6"/>
    <p:sldId id="264" r:id="rId7"/>
    <p:sldId id="265" r:id="rId8"/>
    <p:sldId id="266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810574-9760-44D2-A35D-C1443EC0EA78}" v="1" dt="2018-07-21T05:59:17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6"/>
    <p:restoredTop sz="94643"/>
  </p:normalViewPr>
  <p:slideViewPr>
    <p:cSldViewPr snapToGrid="0" snapToObjects="1">
      <p:cViewPr varScale="1">
        <p:scale>
          <a:sx n="76" d="100"/>
          <a:sy n="76" d="100"/>
        </p:scale>
        <p:origin x="6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2C-6299-C14D-9CF4-9E70242FCA0F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283A-E195-DA42-A2AC-8731F2712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2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2C-6299-C14D-9CF4-9E70242FCA0F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283A-E195-DA42-A2AC-8731F2712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27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2C-6299-C14D-9CF4-9E70242FCA0F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283A-E195-DA42-A2AC-8731F2712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9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2C-6299-C14D-9CF4-9E70242FCA0F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283A-E195-DA42-A2AC-8731F2712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9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2C-6299-C14D-9CF4-9E70242FCA0F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283A-E195-DA42-A2AC-8731F2712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2C-6299-C14D-9CF4-9E70242FCA0F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283A-E195-DA42-A2AC-8731F2712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1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2C-6299-C14D-9CF4-9E70242FCA0F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283A-E195-DA42-A2AC-8731F2712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003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2C-6299-C14D-9CF4-9E70242FCA0F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283A-E195-DA42-A2AC-8731F2712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25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2C-6299-C14D-9CF4-9E70242FCA0F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283A-E195-DA42-A2AC-8731F2712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6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2C-6299-C14D-9CF4-9E70242FCA0F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283A-E195-DA42-A2AC-8731F2712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4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2C-6299-C14D-9CF4-9E70242FCA0F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283A-E195-DA42-A2AC-8731F2712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32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6F2C-6299-C14D-9CF4-9E70242FCA0F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1283A-E195-DA42-A2AC-8731F2712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virginia.birrell@acbc.com.au" TargetMode="External"/><Relationship Id="rId2" Type="http://schemas.openxmlformats.org/officeDocument/2006/relationships/hyperlink" Target="http://acbc.com.au/Publication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hyperlink" Target="mailto:james.scullin@acbc.com.a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Sister City Bridge Project 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7184" y="1851977"/>
            <a:ext cx="6687820" cy="3761740"/>
          </a:xfrm>
          <a:prstGeom prst="rect">
            <a:avLst/>
          </a:prstGeom>
        </p:spPr>
      </p:pic>
      <p:pic>
        <p:nvPicPr>
          <p:cNvPr id="10" name="Picture 9" descr="Trade-Victoria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68088" y="3617825"/>
            <a:ext cx="3650615" cy="1361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../Library/Containers/com.apple.mail/Data/Library/Mail%20Downloads/20A4AE0E-8848-4243-A410-25C771B9C85F/2009%20Logo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8754" y="1822609"/>
            <a:ext cx="5016062" cy="116712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8786191" y="88458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700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Go West</a:t>
            </a:r>
            <a:r>
              <a:rPr lang="en-US" dirty="0"/>
              <a:t>: Victoria’s Sister State Relationship with Sichuan</a:t>
            </a:r>
          </a:p>
          <a:p>
            <a:r>
              <a:rPr lang="en-US" b="1" dirty="0"/>
              <a:t>Bridge the knowledge gap: </a:t>
            </a:r>
            <a:r>
              <a:rPr lang="en-US" dirty="0"/>
              <a:t>External support is available </a:t>
            </a:r>
            <a:r>
              <a:rPr lang="mr-IN" dirty="0"/>
              <a:t>–</a:t>
            </a:r>
            <a:r>
              <a:rPr lang="en-US" dirty="0"/>
              <a:t> Vic </a:t>
            </a:r>
            <a:r>
              <a:rPr lang="en-US" dirty="0" err="1"/>
              <a:t>Gov</a:t>
            </a:r>
            <a:r>
              <a:rPr lang="en-US" dirty="0"/>
              <a:t>, ACBC, </a:t>
            </a:r>
            <a:r>
              <a:rPr lang="en-US" dirty="0" err="1"/>
              <a:t>Asialink</a:t>
            </a:r>
            <a:r>
              <a:rPr lang="en-US" dirty="0"/>
              <a:t>, </a:t>
            </a:r>
            <a:r>
              <a:rPr lang="en-US" dirty="0" err="1"/>
              <a:t>Austrade</a:t>
            </a:r>
            <a:r>
              <a:rPr lang="en-US" dirty="0"/>
              <a:t>, Confucius Institute </a:t>
            </a:r>
          </a:p>
          <a:p>
            <a:r>
              <a:rPr lang="en-US" b="1" dirty="0"/>
              <a:t>Scheduled activities </a:t>
            </a:r>
          </a:p>
          <a:p>
            <a:r>
              <a:rPr lang="en-US" b="1" dirty="0"/>
              <a:t>Align</a:t>
            </a:r>
            <a:r>
              <a:rPr lang="en-US" dirty="0"/>
              <a:t> with similar Councils</a:t>
            </a:r>
          </a:p>
          <a:p>
            <a:r>
              <a:rPr lang="en-US" b="1" dirty="0"/>
              <a:t>Harnessing local Chinese students </a:t>
            </a:r>
            <a:r>
              <a:rPr lang="en-US" dirty="0"/>
              <a:t>to fill personnel gaps</a:t>
            </a:r>
          </a:p>
          <a:p>
            <a:r>
              <a:rPr lang="en-US" b="1" dirty="0"/>
              <a:t>Keeping the relationship alive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935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More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Report at: </a:t>
            </a:r>
            <a:r>
              <a:rPr lang="en-US" dirty="0">
                <a:hlinkClick r:id="rId2"/>
              </a:rPr>
              <a:t>http://acbc.com.au/Publications</a:t>
            </a:r>
            <a:br>
              <a:rPr lang="en-US" dirty="0"/>
            </a:br>
            <a:endParaRPr lang="en-US" dirty="0"/>
          </a:p>
          <a:p>
            <a:r>
              <a:rPr lang="en-US" dirty="0"/>
              <a:t>ACBC Victoria Branch: </a:t>
            </a:r>
            <a:r>
              <a:rPr lang="en-US" dirty="0">
                <a:hlinkClick r:id="rId3"/>
              </a:rPr>
              <a:t>virginia.birrell@acbc.com.au</a:t>
            </a:r>
            <a:br>
              <a:rPr lang="en-US" dirty="0"/>
            </a:br>
            <a:endParaRPr lang="en-US" dirty="0"/>
          </a:p>
          <a:p>
            <a:r>
              <a:rPr lang="en-US" dirty="0"/>
              <a:t>Report contact: </a:t>
            </a:r>
            <a:r>
              <a:rPr lang="en-US" dirty="0">
                <a:hlinkClick r:id="rId4"/>
              </a:rPr>
              <a:t>james.scullin@acbc.com.au</a:t>
            </a:r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../Library/Containers/com.apple.mail/Data/Library/Mail%20Downloads/20A4AE0E-8848-4243-A410-25C771B9C85F/2009%20Logo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3277" y="4769168"/>
            <a:ext cx="5936615" cy="1407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7206" y="3160643"/>
            <a:ext cx="3556594" cy="355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828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sister-city relationships are there? </a:t>
            </a:r>
            <a:br>
              <a:rPr lang="en-US" dirty="0"/>
            </a:br>
            <a:endParaRPr lang="en-US" dirty="0"/>
          </a:p>
          <a:p>
            <a:r>
              <a:rPr lang="en-US" dirty="0"/>
              <a:t>How active is each relationship? </a:t>
            </a:r>
            <a:br>
              <a:rPr lang="en-US" dirty="0"/>
            </a:br>
            <a:endParaRPr lang="en-US" dirty="0"/>
          </a:p>
          <a:p>
            <a:r>
              <a:rPr lang="en-US" dirty="0"/>
              <a:t>How does each Council </a:t>
            </a:r>
            <a:r>
              <a:rPr lang="en-US" dirty="0" err="1"/>
              <a:t>utilise</a:t>
            </a:r>
            <a:r>
              <a:rPr lang="en-US" dirty="0"/>
              <a:t> their relationship. Delegations. Exchanges. Cultural Activities. </a:t>
            </a:r>
            <a:br>
              <a:rPr lang="en-US" dirty="0"/>
            </a:br>
            <a:endParaRPr lang="en-US" dirty="0"/>
          </a:p>
          <a:p>
            <a:r>
              <a:rPr lang="en-US" dirty="0"/>
              <a:t>Provide Case Studies that can inspire Councils to better leverage their sister-city relationship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067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465982"/>
              </p:ext>
            </p:extLst>
          </p:nvPr>
        </p:nvGraphicFramePr>
        <p:xfrm>
          <a:off x="228600" y="161865"/>
          <a:ext cx="11701463" cy="6463155"/>
        </p:xfrm>
        <a:graphic>
          <a:graphicData uri="http://schemas.openxmlformats.org/drawingml/2006/table">
            <a:tbl>
              <a:tblPr firstRow="1" firstCol="1" bandRow="1"/>
              <a:tblGrid>
                <a:gridCol w="224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55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8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04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55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37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Victorian Local Council</a:t>
                      </a:r>
                      <a:br>
                        <a:rPr lang="en-US" sz="1800" b="1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8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Chinese Sister City Partner</a:t>
                      </a:r>
                      <a:endParaRPr lang="en-GB" sz="18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Active</a:t>
                      </a:r>
                      <a:endParaRPr lang="en-GB" sz="18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Victorian Local Council</a:t>
                      </a:r>
                      <a:br>
                        <a:rPr lang="en-US" sz="1800" b="1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8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Chinese Sister City Partner</a:t>
                      </a:r>
                      <a:endParaRPr lang="en-GB" sz="18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Active</a:t>
                      </a:r>
                      <a:endParaRPr lang="en-GB" sz="18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Ararat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Taishan, Guangdong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Was More Active in the Past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Glenelg</a:t>
                      </a:r>
                      <a:b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Zhangjiagang, Jiangsu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Partially Active 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5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Ballarat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Kunshan, Jiangsu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Inactive 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Horsham</a:t>
                      </a:r>
                      <a:b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Nuijiang, Yunnan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Partially Active 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5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Baw Baw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Jiujiang, Jiangxi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N/A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Latrobe</a:t>
                      </a:r>
                      <a:b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Taizhou, Zhejiang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Fully Active 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5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Bendigo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Haimen, Jiangsu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N/A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Melbourne</a:t>
                      </a:r>
                      <a:b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Tianjin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Fully Active 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5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Campaspe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Shangri-La, Yunnan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Partially Active 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Mildura</a:t>
                      </a:r>
                      <a:b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Dali, Yunnan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Fully Active 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5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Casey</a:t>
                      </a:r>
                      <a:b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Dujiangyan, Sichuan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Fully Active 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Moreland</a:t>
                      </a:r>
                      <a:b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Xianyang, Shaanxi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N/A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28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Dandenong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Xuzhou, Jiangsu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Fully Active 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Shepparton</a:t>
                      </a:r>
                      <a:b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Jintan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 District, Jiangsu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Fully Active 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2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Darebin</a:t>
                      </a:r>
                      <a:b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Hefei, Anhui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Was More Active in the Past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Southern Grampians</a:t>
                      </a:r>
                      <a:b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Gaoyou, Jiangsu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Was More Active in the Past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28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East Gippsland</a:t>
                      </a:r>
                      <a:b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Weifang, Shandong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Inactive 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Wangaratta</a:t>
                      </a: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Suzhou, Jiangsu</a:t>
                      </a:r>
                      <a:b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N/A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28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Frankston City Council</a:t>
                      </a:r>
                      <a:b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Wuxi, Jiangsu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Partially Active 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Warrnambool</a:t>
                      </a:r>
                      <a:b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Changchun, Jilin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Fully Active 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35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Geelong</a:t>
                      </a:r>
                      <a:b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</a:b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Lianyungang, Jiangsu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Partially Active 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  <a:endParaRPr lang="en-GB" sz="14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  <a:endParaRPr lang="en-GB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2699" marR="52699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315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Victoria’s Sister-City Network</a:t>
            </a:r>
          </a:p>
        </p:txBody>
      </p:sp>
      <p:pic>
        <p:nvPicPr>
          <p:cNvPr id="4" name="Content Placeholder 3" descr="Screen%20Shot%202018-07-11%20at%206.25.11%20pm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814514"/>
            <a:ext cx="7043738" cy="43195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Screen%20Shot%202018-07-11%20at%206.27.07%20pm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63858" y="1588614"/>
            <a:ext cx="6728142" cy="45454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7076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Survey Results -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Status: </a:t>
            </a:r>
            <a:r>
              <a:rPr lang="en-US" dirty="0">
                <a:solidFill>
                  <a:srgbClr val="00B050"/>
                </a:solidFill>
              </a:rPr>
              <a:t>Fully Active 42%, Partially active 29%, </a:t>
            </a:r>
            <a:r>
              <a:rPr lang="en-US" dirty="0"/>
              <a:t>More active in past 18%, Inactive 12%</a:t>
            </a:r>
          </a:p>
          <a:p>
            <a:r>
              <a:rPr lang="en-US" b="1" dirty="0"/>
              <a:t>Activities: </a:t>
            </a:r>
            <a:r>
              <a:rPr lang="en-US" dirty="0">
                <a:solidFill>
                  <a:srgbClr val="FF0000"/>
                </a:solidFill>
              </a:rPr>
              <a:t>Outbound delegations 76%, Inbound delegations 71%, </a:t>
            </a:r>
            <a:r>
              <a:rPr lang="en-US" dirty="0"/>
              <a:t>Cultural Activities 47%, Educational Exchange 41%</a:t>
            </a:r>
          </a:p>
          <a:p>
            <a:r>
              <a:rPr lang="en-US" b="1" dirty="0"/>
              <a:t>Sectors: </a:t>
            </a:r>
            <a:r>
              <a:rPr lang="en-US" dirty="0">
                <a:solidFill>
                  <a:srgbClr val="0070C0"/>
                </a:solidFill>
              </a:rPr>
              <a:t>Education 86%, Tourism 71%, </a:t>
            </a:r>
            <a:r>
              <a:rPr lang="en-US" dirty="0"/>
              <a:t>Agribusiness 57%, Manufacturing 36%</a:t>
            </a:r>
          </a:p>
          <a:p>
            <a:r>
              <a:rPr lang="en-US" b="1" dirty="0"/>
              <a:t>Challenges: </a:t>
            </a:r>
            <a:r>
              <a:rPr lang="en-US" dirty="0">
                <a:solidFill>
                  <a:srgbClr val="7030A0"/>
                </a:solidFill>
              </a:rPr>
              <a:t>Limited Personnel 57%, </a:t>
            </a:r>
            <a:r>
              <a:rPr lang="en-US" dirty="0"/>
              <a:t>Differences in Business Culture 50%, Communication 36%</a:t>
            </a:r>
          </a:p>
          <a:p>
            <a:r>
              <a:rPr lang="en-US" b="1" dirty="0"/>
              <a:t>External Support</a:t>
            </a:r>
            <a:r>
              <a:rPr lang="en-US" dirty="0"/>
              <a:t>: State </a:t>
            </a:r>
            <a:r>
              <a:rPr lang="en-US" dirty="0" err="1"/>
              <a:t>Gov</a:t>
            </a:r>
            <a:r>
              <a:rPr lang="en-US" dirty="0"/>
              <a:t> (4), Confucius Institute (3), ACBC / Local Unis (2)</a:t>
            </a:r>
          </a:p>
        </p:txBody>
      </p:sp>
    </p:spTree>
    <p:extLst>
      <p:ext uri="{BB962C8B-B14F-4D97-AF65-F5344CB8AC3E}">
        <p14:creationId xmlns:p14="http://schemas.microsoft.com/office/powerpoint/2010/main" val="247547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Survey Results -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Outbound Missions</a:t>
            </a:r>
            <a:r>
              <a:rPr lang="en-US" dirty="0"/>
              <a:t>: Site Visits (88%), Formal Entertaining (88%), Business Matching (56%), Meet with State, </a:t>
            </a:r>
            <a:r>
              <a:rPr lang="en-US" dirty="0">
                <a:solidFill>
                  <a:srgbClr val="92D050"/>
                </a:solidFill>
              </a:rPr>
              <a:t>Federal </a:t>
            </a:r>
            <a:r>
              <a:rPr lang="en-US" dirty="0" err="1">
                <a:solidFill>
                  <a:srgbClr val="92D050"/>
                </a:solidFill>
              </a:rPr>
              <a:t>Gov</a:t>
            </a:r>
            <a:r>
              <a:rPr lang="en-US" dirty="0">
                <a:solidFill>
                  <a:srgbClr val="92D050"/>
                </a:solidFill>
              </a:rPr>
              <a:t> (50%)</a:t>
            </a:r>
          </a:p>
          <a:p>
            <a:r>
              <a:rPr lang="en-US" b="1" dirty="0"/>
              <a:t>Inbound Missions: </a:t>
            </a:r>
            <a:r>
              <a:rPr lang="en-US" dirty="0"/>
              <a:t>Site Visits (81%), Cultural Activities (75%)</a:t>
            </a:r>
          </a:p>
          <a:p>
            <a:r>
              <a:rPr lang="en-US" b="1" dirty="0"/>
              <a:t>Inbound Challenges: </a:t>
            </a:r>
            <a:r>
              <a:rPr lang="en-US" dirty="0">
                <a:solidFill>
                  <a:srgbClr val="00B0F0"/>
                </a:solidFill>
              </a:rPr>
              <a:t>Logistic challenges (78%), Time Constraints (43%)</a:t>
            </a:r>
          </a:p>
          <a:p>
            <a:r>
              <a:rPr lang="en-US" b="1" dirty="0"/>
              <a:t>Exchanges: </a:t>
            </a:r>
            <a:r>
              <a:rPr lang="en-US" dirty="0"/>
              <a:t>Councils (12%), Educational </a:t>
            </a:r>
            <a:r>
              <a:rPr lang="mr-IN" dirty="0"/>
              <a:t>–</a:t>
            </a:r>
            <a:r>
              <a:rPr lang="en-US" dirty="0"/>
              <a:t> Primary (50%), Educational </a:t>
            </a:r>
            <a:r>
              <a:rPr lang="mr-IN" dirty="0"/>
              <a:t>–</a:t>
            </a:r>
            <a:r>
              <a:rPr lang="en-US" dirty="0"/>
              <a:t> Tertiary and Secondary (42%)</a:t>
            </a:r>
          </a:p>
        </p:txBody>
      </p:sp>
    </p:spTree>
    <p:extLst>
      <p:ext uri="{BB962C8B-B14F-4D97-AF65-F5344CB8AC3E}">
        <p14:creationId xmlns:p14="http://schemas.microsoft.com/office/powerpoint/2010/main" val="1512146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Survey Results </a:t>
            </a:r>
            <a:r>
              <a:rPr lang="mr-IN" dirty="0">
                <a:solidFill>
                  <a:srgbClr val="FF0000"/>
                </a:solidFill>
              </a:rPr>
              <a:t>–</a:t>
            </a:r>
            <a:r>
              <a:rPr lang="en-US" dirty="0">
                <a:solidFill>
                  <a:srgbClr val="FF0000"/>
                </a:solidFill>
              </a:rPr>
              <a:t> Appraisal 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1316736"/>
            <a:ext cx="9695688" cy="519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26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Survey Results </a:t>
            </a:r>
            <a:r>
              <a:rPr lang="mr-IN" dirty="0">
                <a:solidFill>
                  <a:srgbClr val="FF0000"/>
                </a:solidFill>
              </a:rPr>
              <a:t>–</a:t>
            </a:r>
            <a:r>
              <a:rPr lang="en-US" dirty="0">
                <a:solidFill>
                  <a:srgbClr val="FF0000"/>
                </a:solidFill>
              </a:rPr>
              <a:t> Appraisal 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7225" y="1470992"/>
            <a:ext cx="9100931" cy="518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826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View from China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Chinese perspectives on sister-city relationships are very clearly </a:t>
            </a:r>
            <a:r>
              <a:rPr lang="en-GB" b="1" dirty="0"/>
              <a:t>more strategic and positive</a:t>
            </a:r>
            <a:r>
              <a:rPr lang="en-GB" dirty="0"/>
              <a:t> </a:t>
            </a:r>
          </a:p>
          <a:p>
            <a:r>
              <a:rPr lang="en-GB" dirty="0"/>
              <a:t>China usually takes a </a:t>
            </a:r>
            <a:r>
              <a:rPr lang="en-GB" b="1" dirty="0"/>
              <a:t>two-step approach</a:t>
            </a:r>
            <a:r>
              <a:rPr lang="en-GB" dirty="0"/>
              <a:t>. Sister-city relationships often start from a position of </a:t>
            </a:r>
            <a:r>
              <a:rPr lang="en-GB" b="1" dirty="0"/>
              <a:t>‘getting to know each other’</a:t>
            </a:r>
            <a:r>
              <a:rPr lang="en-GB" dirty="0"/>
              <a:t> which can then be transitioned into a more formal ‘sister-city’ agreement.</a:t>
            </a:r>
            <a:r>
              <a:rPr lang="en-GB" dirty="0">
                <a:effectLst/>
              </a:rPr>
              <a:t> </a:t>
            </a:r>
            <a:endParaRPr lang="en-GB" dirty="0"/>
          </a:p>
          <a:p>
            <a:r>
              <a:rPr lang="en-GB" b="1" dirty="0"/>
              <a:t>Many Chinese cities have 50+ municipal level links</a:t>
            </a:r>
            <a:r>
              <a:rPr lang="en-GB" dirty="0"/>
              <a:t>. </a:t>
            </a:r>
          </a:p>
          <a:p>
            <a:r>
              <a:rPr lang="en-GB" dirty="0"/>
              <a:t>On the Chinese side of sister-city relationships, </a:t>
            </a:r>
            <a:r>
              <a:rPr lang="en-GB" b="1" dirty="0"/>
              <a:t>resourcing is vastly different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70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488</Words>
  <Application>Microsoft Office PowerPoint</Application>
  <PresentationFormat>Widescreen</PresentationFormat>
  <Paragraphs>111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Mangal</vt:lpstr>
      <vt:lpstr>Times New Roman</vt:lpstr>
      <vt:lpstr>Office Theme</vt:lpstr>
      <vt:lpstr>Sister City Bridge Project  </vt:lpstr>
      <vt:lpstr>Objectives </vt:lpstr>
      <vt:lpstr>PowerPoint Presentation</vt:lpstr>
      <vt:lpstr>Victoria’s Sister-City Network</vt:lpstr>
      <vt:lpstr>Survey Results - Relationship</vt:lpstr>
      <vt:lpstr>Survey Results - Activities</vt:lpstr>
      <vt:lpstr>Survey Results – Appraisal </vt:lpstr>
      <vt:lpstr>Survey Results – Appraisal </vt:lpstr>
      <vt:lpstr>The View from China</vt:lpstr>
      <vt:lpstr>Recommendations</vt:lpstr>
      <vt:lpstr>More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Scullin</dc:creator>
  <cp:lastModifiedBy>Mike Jakins</cp:lastModifiedBy>
  <cp:revision>14</cp:revision>
  <dcterms:created xsi:type="dcterms:W3CDTF">2018-07-13T04:50:40Z</dcterms:created>
  <dcterms:modified xsi:type="dcterms:W3CDTF">2018-07-21T05:59:19Z</dcterms:modified>
</cp:coreProperties>
</file>