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3" r:id="rId2"/>
    <p:sldId id="257" r:id="rId3"/>
    <p:sldId id="281" r:id="rId4"/>
    <p:sldId id="259" r:id="rId5"/>
    <p:sldId id="260" r:id="rId6"/>
    <p:sldId id="277" r:id="rId7"/>
    <p:sldId id="262" r:id="rId8"/>
    <p:sldId id="264" r:id="rId9"/>
    <p:sldId id="265" r:id="rId10"/>
    <p:sldId id="266" r:id="rId11"/>
    <p:sldId id="272" r:id="rId12"/>
    <p:sldId id="271" r:id="rId13"/>
    <p:sldId id="27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3252" autoAdjust="0"/>
  </p:normalViewPr>
  <p:slideViewPr>
    <p:cSldViewPr snapToGrid="0">
      <p:cViewPr varScale="1">
        <p:scale>
          <a:sx n="98" d="100"/>
          <a:sy n="98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7641979535165"/>
          <c:y val="2.3349139965684117E-2"/>
          <c:w val="0.38722830841796951"/>
          <c:h val="0.935789865094368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C28-F542-85FD-879DA5700A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C28-F542-85FD-879DA5700A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C28-F542-85FD-879DA5700A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C28-F542-85FD-879DA5700A40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28-F542-85FD-879DA5700A40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32 Local Government </c:v>
                </c:pt>
                <c:pt idx="1">
                  <c:v>3 Corporate</c:v>
                </c:pt>
                <c:pt idx="2">
                  <c:v>16 Community Associations</c:v>
                </c:pt>
                <c:pt idx="3">
                  <c:v>2 Education</c:v>
                </c:pt>
                <c:pt idx="4">
                  <c:v>16 Individuals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</c:v>
                </c:pt>
                <c:pt idx="2">
                  <c:v>16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8-F542-85FD-879DA5700A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66685686028381"/>
          <c:y val="7.9074068711738763E-2"/>
          <c:w val="0.34712541367111727"/>
          <c:h val="0.82099804703748602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5B5B-766D-3E48-B97C-9969CB2B3CD2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6B477-B57C-AF4F-A3C7-A2D8667A7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1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6B477-B57C-AF4F-A3C7-A2D8667A7B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4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i="0" dirty="0">
                <a:solidFill>
                  <a:srgbClr val="7C7C7C"/>
                </a:solidFill>
                <a:effectLst/>
                <a:latin typeface="Noto Serif" panose="02020600060500020200" pitchFamily="18" charset="0"/>
              </a:rPr>
              <a:t>In 2021 </a:t>
            </a:r>
            <a:r>
              <a:rPr lang="en-NZ" b="1" i="0" dirty="0">
                <a:solidFill>
                  <a:srgbClr val="7C7C7C"/>
                </a:solidFill>
                <a:effectLst/>
                <a:latin typeface="Noto Serif" panose="02020600060500020200" pitchFamily="18" charset="0"/>
              </a:rPr>
              <a:t>Sister Cities New Zealand</a:t>
            </a:r>
            <a:r>
              <a:rPr lang="en-NZ" b="0" i="0" dirty="0">
                <a:solidFill>
                  <a:srgbClr val="7C7C7C"/>
                </a:solidFill>
                <a:effectLst/>
                <a:latin typeface="Noto Serif" panose="02020600060500020200" pitchFamily="18" charset="0"/>
              </a:rPr>
              <a:t> changed its operating name to ‘Global Cities New Zealand’. However, for legal purposes we remain as </a:t>
            </a:r>
            <a:r>
              <a:rPr lang="en-NZ" b="1" i="0" dirty="0">
                <a:solidFill>
                  <a:srgbClr val="7C7C7C"/>
                </a:solidFill>
                <a:effectLst/>
                <a:latin typeface="Noto Serif" panose="02020600060500020200" pitchFamily="18" charset="0"/>
              </a:rPr>
              <a:t>Sister Cities New Zealand Incorporated operating as Global Cities NZ.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6B477-B57C-AF4F-A3C7-A2D8667A7B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8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6B477-B57C-AF4F-A3C7-A2D8667A7B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8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6B477-B57C-AF4F-A3C7-A2D8667A7B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9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D2E-C782-1334-C4C2-3EEA4ABA4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4A35-A3E7-3039-0941-C7AF79545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39A3C-1D41-BFEF-2DF8-C2941807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B2687-18C4-6622-E66D-A1DF910C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FEC9-12C3-25CB-E66B-A4102D61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8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6890-1A96-C503-C724-00F779E4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0A496-8322-751A-2DD9-4FA87BD34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2C5F-55DE-2A62-7D21-D867B786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7B1A-1F37-D8AC-ED9A-BCEB089A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4151-129A-A12E-0A5A-437858ED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1664C-132E-63AC-B295-F5DEF108E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120B5-72D0-05B9-650B-C216C1B8F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A84D-862D-FDA8-8736-9A83C159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77D85-C862-9A8A-3805-0320DBE9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F34B-33B0-97C6-D7BA-B4658221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8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B448-57AF-0149-9823-F43F3461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C0-15A3-7EE5-DE79-E1222B40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42934-AFE9-62A0-7BEB-D2A17D5B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1E7A3-FAFA-2B70-1F15-70F232DE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E766E-070F-43E2-FFD8-7A1EA135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2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E7A2-9297-B8E0-F23B-5797FBCD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5D845-F815-9BA9-7B86-4813878DD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560F-7455-7850-8D65-453C5B0D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14EC4-6521-C9E8-0E84-D55DB9D5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0E596-ED72-616F-36AA-9E1C350C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2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0540-E468-F98B-C7FD-3FBACB58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561F-6ED6-D3E0-46F2-25DC2AFF6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0E366-00C3-2238-BE23-77CD4713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24910-C2A2-CE9A-EF8B-C49126C7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E86B7-D785-7B6C-1737-305818D1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FFEE8-1552-4571-280F-96AD83EC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C6B-8DF3-778E-0EDB-083E9CD9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F4A3-ACC1-3DF1-9688-30A30446F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D66A-9D19-4ED6-C60B-4401D5A5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54F95-0D7D-1E24-8DE9-C66A92C19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40ABD-05F3-9ECF-2214-C56B4121E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CD84F-D794-9988-51D4-6F84DF98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BF8AE-E30B-BFAF-44D3-B3B55639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50FD4-F1D7-7222-00AF-6E0759E7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5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53DA-B928-960F-C8E3-167960F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C9BFE-8058-6CBE-14EF-932D76B4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570FB-47C7-111E-DD2F-1A280E11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FCA5D-2BE7-FA46-FF3B-21978224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C3EDF-EB79-7FBA-2F5D-9E83CA93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51149-1838-4A24-F76C-91E662E0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D26FE-A790-0935-A2B9-B6DFD39B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0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6356-2931-942D-F747-69C732FC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A64BA-1241-3452-D737-92E4FB7F5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B857D-E253-C5AA-A5D5-39F29F3C0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73179-74B3-4C21-72BE-11ABD341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1A73-441A-9498-13DE-B3BBA9BC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A65AC-8AE8-F3B5-605D-4FB64102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7411-0006-18F6-53E8-B1DE0BE2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5495D-5556-5660-ED80-ADC5CE260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3E48A-1A76-4107-8676-099EF07E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0C0B9-9B28-3C56-7E81-FF85884D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B96BE-5B13-3729-A856-3DAD57A8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1DF5-1E4F-5FF0-63E1-80194887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FCB5A-8650-C43C-D7E9-5924309F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5C049-5E6D-E1A4-75A1-EC64AEC09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2DE6-3A7E-C36C-369D-AA7BD8C87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C541-ECE8-984F-8B15-A5545A96BF76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50DB-EC25-15C5-F146-767C3176C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D35A4-63AF-563B-4258-C9374F4F5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F05C-0846-F348-9EDE-48292D7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0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goodfreephotos.com/new-zealand/other-new-zealand/snow-capped-peaks-and-mountains-landscape-in-new-zealand.jpg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786F25-5641-451F-9844-E2315D9E6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2" t="14204" r="3" b="6976"/>
          <a:stretch/>
        </p:blipFill>
        <p:spPr>
          <a:xfrm>
            <a:off x="-1" y="0"/>
            <a:ext cx="12192229" cy="5381625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83C1F6A1-3065-46B7-8BB6-DDE0AE03C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403" y="5381625"/>
            <a:ext cx="6707193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256A4EE4-B0B9-852C-C345-37D5CEF69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1" y="157297"/>
            <a:ext cx="4798548" cy="6398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D6223-0D60-F803-DAC8-668091A1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699" y="157297"/>
            <a:ext cx="6955302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Activity 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GCNZ 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Parliamentary Forum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2EC00-4A71-4669-A44D-B471BF3E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27" y="1480534"/>
            <a:ext cx="3726470" cy="50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9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BF53-76E0-EAFE-ECBA-B838495E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Bilateral 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F9E7-A736-3659-55EC-2EDC59AA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99851"/>
            <a:ext cx="12192000" cy="2758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80 years with the USA</a:t>
            </a:r>
          </a:p>
          <a:p>
            <a:pPr marL="0" indent="0" algn="ctr">
              <a:buNone/>
            </a:pPr>
            <a:r>
              <a:rPr lang="en-GB" sz="3600" dirty="0"/>
              <a:t>70 years with Japan</a:t>
            </a:r>
          </a:p>
          <a:p>
            <a:pPr marL="0" indent="0" algn="ctr">
              <a:buNone/>
            </a:pPr>
            <a:r>
              <a:rPr lang="en-GB" sz="3600" dirty="0"/>
              <a:t>60 years with South Korea</a:t>
            </a:r>
          </a:p>
          <a:p>
            <a:pPr marL="0" indent="0" algn="ctr">
              <a:buNone/>
            </a:pPr>
            <a:r>
              <a:rPr lang="en-GB" sz="3600" dirty="0"/>
              <a:t>50 years with China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58666-0A3F-4245-938D-59F4B3FFB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" t="11450"/>
          <a:stretch/>
        </p:blipFill>
        <p:spPr>
          <a:xfrm>
            <a:off x="1555829" y="2355574"/>
            <a:ext cx="9080341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dy of water with buildings along it&#10;&#10;Description automatically generated with low confidence">
            <a:extLst>
              <a:ext uri="{FF2B5EF4-FFF2-40B4-BE49-F238E27FC236}">
                <a16:creationId xmlns:a16="http://schemas.microsoft.com/office/drawing/2014/main" id="{87AF0557-F83F-3D45-C56E-62B4B0C1C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-180965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C3595-F697-BDF6-13D3-536E6DE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4"/>
            <a:ext cx="3759240" cy="115835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2023 Activities</a:t>
            </a:r>
            <a:r>
              <a:rPr lang="en-GB" sz="4000" dirty="0"/>
              <a:t>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08974B-5042-39BA-4F96-760AAF58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5" y="2232974"/>
            <a:ext cx="3928463" cy="377301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Regional Forums in early 2023</a:t>
            </a:r>
          </a:p>
          <a:p>
            <a:r>
              <a:rPr lang="en-GB" sz="3200" dirty="0"/>
              <a:t>Sister Schools Projects</a:t>
            </a:r>
          </a:p>
          <a:p>
            <a:r>
              <a:rPr lang="en-GB" sz="3200" dirty="0"/>
              <a:t>Sister City delegations resume</a:t>
            </a:r>
          </a:p>
          <a:p>
            <a:r>
              <a:rPr lang="en-GB" sz="3200" dirty="0"/>
              <a:t>New Zealand – China Mayoral Forum </a:t>
            </a:r>
          </a:p>
          <a:p>
            <a:r>
              <a:rPr lang="en-GB" sz="3200" dirty="0"/>
              <a:t>Connections with Sister Cities Australia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23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1BEAE-2173-DB73-1E40-641B66F4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6" y="1126129"/>
            <a:ext cx="5923702" cy="1344975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Annual Conference Marlborough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06BD86-C0F8-635B-2B12-AC37B801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847" y="4872944"/>
            <a:ext cx="5815269" cy="1344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Date: 7 – 8 November 2023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Location: Blenheim</a:t>
            </a:r>
          </a:p>
        </p:txBody>
      </p:sp>
      <p:pic>
        <p:nvPicPr>
          <p:cNvPr id="2054" name="Picture 6" descr="Blenheim | Great Journeys NZ">
            <a:extLst>
              <a:ext uri="{FF2B5EF4-FFF2-40B4-BE49-F238E27FC236}">
                <a16:creationId xmlns:a16="http://schemas.microsoft.com/office/drawing/2014/main" id="{3D6F9E5E-D040-4124-8CA4-5E1E9A03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92" y="0"/>
            <a:ext cx="5702963" cy="37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st Blenheim Hotel Deals in 2020 - NZ$21/night (New Zealand)">
            <a:extLst>
              <a:ext uri="{FF2B5EF4-FFF2-40B4-BE49-F238E27FC236}">
                <a16:creationId xmlns:a16="http://schemas.microsoft.com/office/drawing/2014/main" id="{B85BA4EF-3A0C-4C6F-822B-F6D763CF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" y="3509923"/>
            <a:ext cx="6039847" cy="33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3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76AF-B71B-039F-732D-40FFE147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535"/>
            <a:ext cx="12133306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Cities (Sister Cities)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0E9AA-9FE0-2109-3994-62649543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24" y="2822713"/>
            <a:ext cx="7888357" cy="3318390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dirty="0"/>
              <a:t>The Sister City programme was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dirty="0"/>
              <a:t>established to promote peace by people to people links between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dirty="0"/>
              <a:t>cities in different countries by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dirty="0"/>
              <a:t>Dwight D. Eisenhower in 1956</a:t>
            </a:r>
          </a:p>
        </p:txBody>
      </p:sp>
      <p:pic>
        <p:nvPicPr>
          <p:cNvPr id="1028" name="Picture 4" descr="Dwight D. Eisenhower - Facts, Presidency &amp; Accomplishments - HISTORY">
            <a:extLst>
              <a:ext uri="{FF2B5EF4-FFF2-40B4-BE49-F238E27FC236}">
                <a16:creationId xmlns:a16="http://schemas.microsoft.com/office/drawing/2014/main" id="{DF544DA7-BF3E-4C24-8229-035A06B6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" y="2822713"/>
            <a:ext cx="4189895" cy="26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6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D716-D8E1-4BD6-1DE1-ABB6D8BE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91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GCNZ Objectives</a:t>
            </a:r>
            <a:br>
              <a:rPr lang="en-NZ" sz="3600" b="1" i="0" dirty="0">
                <a:effectLst/>
              </a:rPr>
            </a:b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AC4E8-2C55-EB4F-BD18-8340D998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62" y="1237817"/>
            <a:ext cx="11446475" cy="45875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dirty="0"/>
              <a:t>National organisation founded in 1981</a:t>
            </a:r>
            <a:r>
              <a:rPr lang="en-GB" sz="3200" b="1" dirty="0"/>
              <a:t> </a:t>
            </a:r>
            <a:r>
              <a:rPr lang="en-GB" sz="3200" dirty="0"/>
              <a:t>to bring together sister city associations throughout New Zealand, including:</a:t>
            </a:r>
            <a:br>
              <a:rPr lang="en-GB" sz="3200" dirty="0"/>
            </a:br>
            <a:r>
              <a:rPr lang="en-GB" sz="3200" dirty="0"/>
              <a:t>- Kindred organisations</a:t>
            </a:r>
            <a:br>
              <a:rPr lang="en-GB" sz="3200" dirty="0"/>
            </a:br>
            <a:r>
              <a:rPr lang="en-GB" sz="3200" dirty="0"/>
              <a:t>- Voluntary, local-body and governmental groups, </a:t>
            </a:r>
            <a:br>
              <a:rPr lang="en-GB" sz="3200" dirty="0"/>
            </a:br>
            <a:r>
              <a:rPr lang="en-GB" sz="3200" dirty="0"/>
              <a:t>- Individuals, cultural, sporting, educational and business groups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People-to-people contact between countries and cultures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Facilitate and assist members locally 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Promote cultural understanding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Stimulate economic development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Foster a citizen’s network of organisations and individuals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Devoted to creating and strengthening partnerships between New Zealand and international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08580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BAD3-63E4-8775-9FFA-6AB36B19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7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GCNZ Board &amp; Advisors</a:t>
            </a:r>
          </a:p>
        </p:txBody>
      </p:sp>
      <p:pic>
        <p:nvPicPr>
          <p:cNvPr id="11" name="Picture 10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5C476A75-A485-0029-91B4-0B4744C1D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5" y="1068332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picture containing person, person, glasses, wearing&#10;&#10;Description automatically generated">
            <a:extLst>
              <a:ext uri="{FF2B5EF4-FFF2-40B4-BE49-F238E27FC236}">
                <a16:creationId xmlns:a16="http://schemas.microsoft.com/office/drawing/2014/main" id="{BB5079EE-423E-2677-141E-78156DF6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912" y="1127965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6ED0049F-B081-ED88-161B-78DECAD9F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093" y="1112166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F0C1911-376F-3BA6-66D3-F8DC453CD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090" y="1116478"/>
            <a:ext cx="1917700" cy="191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A3C873E-DAB7-6A55-B4DA-CEF62EB08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484" y="1131162"/>
            <a:ext cx="1917700" cy="191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0F87BA47-ACA3-7066-9205-9E62794C3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415" y="3887322"/>
            <a:ext cx="1854200" cy="185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EE96FC-DCE3-8609-6EDE-BC26E16B52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795" y="3922628"/>
            <a:ext cx="1795463" cy="179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410BBAA2-04CC-5D68-3D7A-59C43656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8399" y="3916691"/>
            <a:ext cx="1795462" cy="1795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2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1274CC8-EF67-3286-D165-D2088662A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2042" y="3914017"/>
            <a:ext cx="1930400" cy="1766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E6A37F-B9B1-4332-38D9-767192CD721A}"/>
              </a:ext>
            </a:extLst>
          </p:cNvPr>
          <p:cNvSpPr txBox="1"/>
          <p:nvPr/>
        </p:nvSpPr>
        <p:spPr>
          <a:xfrm>
            <a:off x="55494" y="3076384"/>
            <a:ext cx="2463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Grant Smith</a:t>
            </a:r>
          </a:p>
          <a:p>
            <a:pPr algn="ctr"/>
            <a:r>
              <a:rPr lang="en-GB" sz="2000" dirty="0"/>
              <a:t>Palmerston North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D7269-A0F5-2AA2-EDDD-ED3C15B8659A}"/>
              </a:ext>
            </a:extLst>
          </p:cNvPr>
          <p:cNvSpPr txBox="1"/>
          <p:nvPr/>
        </p:nvSpPr>
        <p:spPr>
          <a:xfrm>
            <a:off x="2707616" y="307251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Ray Wallace</a:t>
            </a:r>
          </a:p>
          <a:p>
            <a:pPr algn="ctr"/>
            <a:r>
              <a:rPr lang="en-GB" sz="2000" dirty="0"/>
              <a:t>Lower Hutt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DFFFF4-B4EA-81BD-60FC-F6B507B3D083}"/>
              </a:ext>
            </a:extLst>
          </p:cNvPr>
          <p:cNvSpPr txBox="1"/>
          <p:nvPr/>
        </p:nvSpPr>
        <p:spPr>
          <a:xfrm>
            <a:off x="5157508" y="307251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John Christie </a:t>
            </a:r>
          </a:p>
          <a:p>
            <a:pPr algn="ctr"/>
            <a:r>
              <a:rPr lang="en-GB" sz="2000" dirty="0"/>
              <a:t>Dunedin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992C6-6BB1-3648-93D0-DDAB8673D611}"/>
              </a:ext>
            </a:extLst>
          </p:cNvPr>
          <p:cNvSpPr txBox="1"/>
          <p:nvPr/>
        </p:nvSpPr>
        <p:spPr>
          <a:xfrm>
            <a:off x="7368968" y="3072517"/>
            <a:ext cx="215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Beth Knowles</a:t>
            </a:r>
          </a:p>
          <a:p>
            <a:pPr algn="ctr"/>
            <a:r>
              <a:rPr lang="en-GB" sz="2000" dirty="0"/>
              <a:t>Christchurch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2A49CC-3185-DB27-BAF9-A572285FA648}"/>
              </a:ext>
            </a:extLst>
          </p:cNvPr>
          <p:cNvSpPr txBox="1"/>
          <p:nvPr/>
        </p:nvSpPr>
        <p:spPr>
          <a:xfrm>
            <a:off x="9618162" y="3069432"/>
            <a:ext cx="230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Taylor Marston</a:t>
            </a:r>
          </a:p>
          <a:p>
            <a:pPr algn="ctr"/>
            <a:r>
              <a:rPr lang="en-GB" sz="2000" dirty="0"/>
              <a:t>Auckland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EFB39C-BF99-C74E-657C-EB6325478D71}"/>
              </a:ext>
            </a:extLst>
          </p:cNvPr>
          <p:cNvSpPr txBox="1"/>
          <p:nvPr/>
        </p:nvSpPr>
        <p:spPr>
          <a:xfrm>
            <a:off x="1039024" y="5819608"/>
            <a:ext cx="2463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Hiromi Morris</a:t>
            </a:r>
          </a:p>
          <a:p>
            <a:pPr algn="ctr"/>
            <a:r>
              <a:rPr lang="en-GB" sz="2000" dirty="0"/>
              <a:t>Wellington</a:t>
            </a:r>
          </a:p>
          <a:p>
            <a:pPr algn="ctr"/>
            <a:r>
              <a:rPr lang="en-GB" sz="2000" dirty="0"/>
              <a:t>Emeritus President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BB0243-84F2-CF9E-511E-362BDC7B527E}"/>
              </a:ext>
            </a:extLst>
          </p:cNvPr>
          <p:cNvSpPr txBox="1"/>
          <p:nvPr/>
        </p:nvSpPr>
        <p:spPr>
          <a:xfrm>
            <a:off x="3947913" y="5821034"/>
            <a:ext cx="209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Elisha Hsiao</a:t>
            </a:r>
          </a:p>
          <a:p>
            <a:pPr algn="ctr"/>
            <a:r>
              <a:rPr lang="en-GB" sz="2000" dirty="0"/>
              <a:t>Wellington</a:t>
            </a:r>
          </a:p>
          <a:p>
            <a:pPr algn="ctr"/>
            <a:r>
              <a:rPr lang="en-GB" sz="2000" dirty="0"/>
              <a:t>Advisor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9F4584-E717-2550-D207-4E0393F7AA88}"/>
              </a:ext>
            </a:extLst>
          </p:cNvPr>
          <p:cNvSpPr txBox="1"/>
          <p:nvPr/>
        </p:nvSpPr>
        <p:spPr>
          <a:xfrm>
            <a:off x="6549763" y="5844626"/>
            <a:ext cx="179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Luke Qin</a:t>
            </a:r>
          </a:p>
          <a:p>
            <a:pPr algn="ctr"/>
            <a:r>
              <a:rPr lang="en-GB" sz="2000" dirty="0"/>
              <a:t>Auckland</a:t>
            </a:r>
          </a:p>
          <a:p>
            <a:pPr algn="ctr"/>
            <a:r>
              <a:rPr lang="en-GB" sz="2000" dirty="0"/>
              <a:t>Advisor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C45222-1797-D44B-DD9C-B4A342FFB6EB}"/>
              </a:ext>
            </a:extLst>
          </p:cNvPr>
          <p:cNvSpPr txBox="1"/>
          <p:nvPr/>
        </p:nvSpPr>
        <p:spPr>
          <a:xfrm>
            <a:off x="8738402" y="5813725"/>
            <a:ext cx="275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Sarah Ma</a:t>
            </a:r>
          </a:p>
          <a:p>
            <a:pPr algn="ctr"/>
            <a:r>
              <a:rPr lang="en-GB" sz="2000" dirty="0"/>
              <a:t>Palmerston North</a:t>
            </a:r>
          </a:p>
          <a:p>
            <a:pPr algn="ctr"/>
            <a:r>
              <a:rPr lang="en-GB" sz="2000" dirty="0"/>
              <a:t>National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204313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FD4F-BA00-F7FF-B8BE-B81E19F6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 Relationships</a:t>
            </a:r>
          </a:p>
        </p:txBody>
      </p:sp>
      <p:pic>
        <p:nvPicPr>
          <p:cNvPr id="7" name="Google Shape;116;p18" descr="Screenshot 2015-11-11 20.32.41.png.jpg">
            <a:extLst>
              <a:ext uri="{FF2B5EF4-FFF2-40B4-BE49-F238E27FC236}">
                <a16:creationId xmlns:a16="http://schemas.microsoft.com/office/drawing/2014/main" id="{4E289B0C-ED19-BAA7-03CF-B0BBF076D3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9332" y="1462088"/>
            <a:ext cx="8573336" cy="4782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30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1A76-AD58-F8EE-FBDE-CFD90B1A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GCNZ Members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EB205B-925F-DD81-820E-F5619E706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537606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06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2BAC-BEF1-252B-C6A7-A129CBBC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GCNZ Partners 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5BC8F67-D15D-81B1-F827-A2FF60F94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56" y="1299035"/>
            <a:ext cx="2986914" cy="2986914"/>
          </a:xfr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057B7542-458B-CD34-5765-E843B3037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332" y="1763099"/>
            <a:ext cx="2300287" cy="198488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F9C5C08-A37E-C9C1-5B10-90E42C29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083" y="4158485"/>
            <a:ext cx="3059905" cy="189627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5B7220A8-CD88-393B-B457-0202881BD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047" y="1479191"/>
            <a:ext cx="3060700" cy="2552700"/>
          </a:xfrm>
          <a:prstGeom prst="rect">
            <a:avLst/>
          </a:prstGeom>
        </p:spPr>
      </p:pic>
      <p:pic>
        <p:nvPicPr>
          <p:cNvPr id="13" name="Picture 1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48438F-7E5A-8D34-935F-DC2268392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02459"/>
            <a:ext cx="3815027" cy="2309813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C135694-F828-3BD9-CE08-DF192AEF8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606" y="4121925"/>
            <a:ext cx="4324314" cy="2432427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77AEF9A-223C-DFC1-3D3E-560D5352B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7824" y="1479191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8EAB-D03E-8859-E2D3-47AABA5B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9675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Connections with </a:t>
            </a:r>
            <a:b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Diplomatic Corps</a:t>
            </a:r>
          </a:p>
        </p:txBody>
      </p:sp>
      <p:pic>
        <p:nvPicPr>
          <p:cNvPr id="4" name="Google Shape;136;p21">
            <a:extLst>
              <a:ext uri="{FF2B5EF4-FFF2-40B4-BE49-F238E27FC236}">
                <a16:creationId xmlns:a16="http://schemas.microsoft.com/office/drawing/2014/main" id="{9C8E2459-611D-D908-B150-3ECF7ED9D9D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9010" y="2141537"/>
            <a:ext cx="651397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69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BEAE-40BC-B5A0-DFE5-2098928D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828"/>
            <a:ext cx="12036287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GCNZ Youth Sub-committee</a:t>
            </a:r>
          </a:p>
        </p:txBody>
      </p:sp>
      <p:pic>
        <p:nvPicPr>
          <p:cNvPr id="4" name="Google Shape;143;p22">
            <a:extLst>
              <a:ext uri="{FF2B5EF4-FFF2-40B4-BE49-F238E27FC236}">
                <a16:creationId xmlns:a16="http://schemas.microsoft.com/office/drawing/2014/main" id="{C2344399-7C89-6136-7A13-9B015934766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1191" y="1361391"/>
            <a:ext cx="652961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F8314-5B45-2280-AB3B-618E1266DD39}"/>
              </a:ext>
            </a:extLst>
          </p:cNvPr>
          <p:cNvSpPr txBox="1"/>
          <p:nvPr/>
        </p:nvSpPr>
        <p:spPr>
          <a:xfrm>
            <a:off x="0" y="59398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Re-invigorating this group – Our Future!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285</Words>
  <Application>Microsoft Office PowerPoint</Application>
  <PresentationFormat>Widescreen</PresentationFormat>
  <Paragraphs>62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Noto Serif</vt:lpstr>
      <vt:lpstr>Office Theme</vt:lpstr>
      <vt:lpstr>PowerPoint Presentation</vt:lpstr>
      <vt:lpstr>The Global Cities (Sister Cities) Movement</vt:lpstr>
      <vt:lpstr>GCNZ Objectives </vt:lpstr>
      <vt:lpstr>GCNZ Board &amp; Advisors</vt:lpstr>
      <vt:lpstr>Country Relationships</vt:lpstr>
      <vt:lpstr>GCNZ Members</vt:lpstr>
      <vt:lpstr>GCNZ Partners </vt:lpstr>
      <vt:lpstr>Connections with  Diplomatic Corps</vt:lpstr>
      <vt:lpstr>GCNZ Youth Sub-committee</vt:lpstr>
      <vt:lpstr>2022 Activity  GCNZ  Parliamentary Forum </vt:lpstr>
      <vt:lpstr>International Bilateral Celebrations</vt:lpstr>
      <vt:lpstr>2023 Activities </vt:lpstr>
      <vt:lpstr>2023 Annual Conference Marlborough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Hunt</dc:creator>
  <cp:lastModifiedBy>Margaret Hunt</cp:lastModifiedBy>
  <cp:revision>8</cp:revision>
  <cp:lastPrinted>2022-11-11T03:28:07Z</cp:lastPrinted>
  <dcterms:created xsi:type="dcterms:W3CDTF">2022-11-11T01:46:26Z</dcterms:created>
  <dcterms:modified xsi:type="dcterms:W3CDTF">2022-11-11T03:31:10Z</dcterms:modified>
</cp:coreProperties>
</file>