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34"/>
  </p:notesMasterIdLst>
  <p:handoutMasterIdLst>
    <p:handoutMasterId r:id="rId35"/>
  </p:handoutMasterIdLst>
  <p:sldIdLst>
    <p:sldId id="446" r:id="rId5"/>
    <p:sldId id="447" r:id="rId6"/>
    <p:sldId id="448" r:id="rId7"/>
    <p:sldId id="453" r:id="rId8"/>
    <p:sldId id="454" r:id="rId9"/>
    <p:sldId id="458" r:id="rId10"/>
    <p:sldId id="455" r:id="rId11"/>
    <p:sldId id="456" r:id="rId12"/>
    <p:sldId id="457" r:id="rId13"/>
    <p:sldId id="459" r:id="rId14"/>
    <p:sldId id="470" r:id="rId15"/>
    <p:sldId id="460" r:id="rId16"/>
    <p:sldId id="461" r:id="rId17"/>
    <p:sldId id="462" r:id="rId18"/>
    <p:sldId id="463" r:id="rId19"/>
    <p:sldId id="464" r:id="rId20"/>
    <p:sldId id="465" r:id="rId21"/>
    <p:sldId id="466" r:id="rId22"/>
    <p:sldId id="467" r:id="rId23"/>
    <p:sldId id="468" r:id="rId24"/>
    <p:sldId id="469" r:id="rId25"/>
    <p:sldId id="473" r:id="rId26"/>
    <p:sldId id="474" r:id="rId27"/>
    <p:sldId id="475" r:id="rId28"/>
    <p:sldId id="471" r:id="rId29"/>
    <p:sldId id="472" r:id="rId30"/>
    <p:sldId id="476" r:id="rId31"/>
    <p:sldId id="477"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7AB"/>
    <a:srgbClr val="8C5896"/>
    <a:srgbClr val="7C6560"/>
    <a:srgbClr val="29282D"/>
    <a:srgbClr val="E288B6"/>
    <a:srgbClr val="D75078"/>
    <a:srgbClr val="B38F6A"/>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3B26C-03E2-4094-B83D-B530FAAEBF64}" v="1" dt="2022-05-13T04:25:38.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08" y="594"/>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5/13/2022</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5/13/2022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119650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3</a:t>
            </a:fld>
            <a:endParaRPr lang="en-US" dirty="0"/>
          </a:p>
        </p:txBody>
      </p:sp>
    </p:spTree>
    <p:extLst>
      <p:ext uri="{BB962C8B-B14F-4D97-AF65-F5344CB8AC3E}">
        <p14:creationId xmlns:p14="http://schemas.microsoft.com/office/powerpoint/2010/main" val="398963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5/13/2022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5/13/2022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5/13/2022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5/13/2022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225"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1495165" y="2489888"/>
            <a:ext cx="8760943" cy="3941804"/>
          </a:xfrm>
        </p:spPr>
        <p:txBody>
          <a:bodyPr anchor="t" anchorCtr="0">
            <a:normAutofit/>
          </a:bodyPr>
          <a:lstStyle/>
          <a:p>
            <a:r>
              <a:rPr lang="en-US" sz="5400" b="1" dirty="0"/>
              <a:t>SISTER CITIES AUSTRALIA</a:t>
            </a:r>
            <a:br>
              <a:rPr lang="en-US" sz="5400" b="1" dirty="0"/>
            </a:br>
            <a:br>
              <a:rPr lang="en-US" sz="5400" b="1" dirty="0"/>
            </a:br>
            <a:r>
              <a:rPr lang="en-US" sz="5400" b="1" dirty="0"/>
              <a:t>ZOOM CONFERENCE</a:t>
            </a:r>
            <a:br>
              <a:rPr lang="en-US" sz="5400" b="1" dirty="0"/>
            </a:br>
            <a:br>
              <a:rPr lang="en-US" sz="5400" b="1" dirty="0"/>
            </a:br>
            <a:r>
              <a:rPr lang="en-US" sz="5400" b="1" dirty="0"/>
              <a:t>WEDNESDAY 4</a:t>
            </a:r>
            <a:r>
              <a:rPr lang="en-US" sz="5400" b="1" baseline="30000" dirty="0"/>
              <a:t>TH</a:t>
            </a:r>
            <a:r>
              <a:rPr lang="en-US" sz="5400" b="1" dirty="0"/>
              <a:t> MAY 2022</a:t>
            </a:r>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8897F0-8E4C-4DDB-BAC8-D8DEFFDEF740}"/>
              </a:ext>
            </a:extLst>
          </p:cNvPr>
          <p:cNvSpPr txBox="1"/>
          <p:nvPr/>
        </p:nvSpPr>
        <p:spPr>
          <a:xfrm>
            <a:off x="259492" y="308920"/>
            <a:ext cx="10280822" cy="830997"/>
          </a:xfrm>
          <a:prstGeom prst="rect">
            <a:avLst/>
          </a:prstGeom>
          <a:noFill/>
        </p:spPr>
        <p:txBody>
          <a:bodyPr wrap="square">
            <a:spAutoFit/>
          </a:bodyPr>
          <a:lstStyle/>
          <a:p>
            <a:pPr marL="342900" indent="-342900">
              <a:buFont typeface="Wingdings" panose="05000000000000000000" pitchFamily="2" charset="2"/>
              <a:buChar char="Ø"/>
            </a:pPr>
            <a:r>
              <a:rPr lang="en-US" sz="2400" b="1" dirty="0">
                <a:solidFill>
                  <a:schemeClr val="bg1"/>
                </a:solidFill>
              </a:rPr>
              <a:t>Quarterly meetings with the SOFA (Susono Overseas Friendship Association) Committee held via Zoom</a:t>
            </a:r>
            <a:endParaRPr lang="en-AU" sz="2400" dirty="0">
              <a:solidFill>
                <a:schemeClr val="bg1"/>
              </a:solidFill>
            </a:endParaRPr>
          </a:p>
        </p:txBody>
      </p:sp>
      <p:pic>
        <p:nvPicPr>
          <p:cNvPr id="4" name="Picture 3">
            <a:extLst>
              <a:ext uri="{FF2B5EF4-FFF2-40B4-BE49-F238E27FC236}">
                <a16:creationId xmlns:a16="http://schemas.microsoft.com/office/drawing/2014/main" id="{6824EE8B-9431-46E1-A823-EBC957B180B7}"/>
              </a:ext>
            </a:extLst>
          </p:cNvPr>
          <p:cNvPicPr>
            <a:picLocks noChangeAspect="1"/>
          </p:cNvPicPr>
          <p:nvPr/>
        </p:nvPicPr>
        <p:blipFill>
          <a:blip r:embed="rId2"/>
          <a:stretch>
            <a:fillRect/>
          </a:stretch>
        </p:blipFill>
        <p:spPr>
          <a:xfrm>
            <a:off x="1219199" y="1215238"/>
            <a:ext cx="9753602" cy="5642762"/>
          </a:xfrm>
          <a:prstGeom prst="rect">
            <a:avLst/>
          </a:prstGeom>
        </p:spPr>
      </p:pic>
    </p:spTree>
    <p:extLst>
      <p:ext uri="{BB962C8B-B14F-4D97-AF65-F5344CB8AC3E}">
        <p14:creationId xmlns:p14="http://schemas.microsoft.com/office/powerpoint/2010/main" val="2116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8897F0-8E4C-4DDB-BAC8-D8DEFFDEF740}"/>
              </a:ext>
            </a:extLst>
          </p:cNvPr>
          <p:cNvSpPr txBox="1"/>
          <p:nvPr/>
        </p:nvSpPr>
        <p:spPr>
          <a:xfrm>
            <a:off x="729760" y="308920"/>
            <a:ext cx="10280822" cy="830997"/>
          </a:xfrm>
          <a:prstGeom prst="rect">
            <a:avLst/>
          </a:prstGeom>
          <a:noFill/>
        </p:spPr>
        <p:txBody>
          <a:bodyPr wrap="square">
            <a:spAutoFit/>
          </a:bodyPr>
          <a:lstStyle/>
          <a:p>
            <a:pPr marL="342900" indent="-342900">
              <a:buFont typeface="Wingdings" panose="05000000000000000000" pitchFamily="2" charset="2"/>
              <a:buChar char="Ø"/>
            </a:pPr>
            <a:r>
              <a:rPr lang="en-US" sz="2400" b="1" dirty="0">
                <a:solidFill>
                  <a:schemeClr val="bg1"/>
                </a:solidFill>
              </a:rPr>
              <a:t>Daily Facebook posts were created during Victoria’s Lockdown 2.0 – 9</a:t>
            </a:r>
            <a:r>
              <a:rPr lang="en-US" sz="2400" b="1" baseline="30000" dirty="0">
                <a:solidFill>
                  <a:schemeClr val="bg1"/>
                </a:solidFill>
              </a:rPr>
              <a:t>th</a:t>
            </a:r>
            <a:r>
              <a:rPr lang="en-US" sz="2400" b="1" dirty="0">
                <a:solidFill>
                  <a:schemeClr val="bg1"/>
                </a:solidFill>
              </a:rPr>
              <a:t> July – 28</a:t>
            </a:r>
            <a:r>
              <a:rPr lang="en-US" sz="2400" b="1" baseline="30000" dirty="0">
                <a:solidFill>
                  <a:schemeClr val="bg1"/>
                </a:solidFill>
              </a:rPr>
              <a:t>th</a:t>
            </a:r>
            <a:r>
              <a:rPr lang="en-US" sz="2400" b="1" dirty="0">
                <a:solidFill>
                  <a:schemeClr val="bg1"/>
                </a:solidFill>
              </a:rPr>
              <a:t> October (112 days!)</a:t>
            </a:r>
            <a:endParaRPr lang="en-AU" sz="2400" dirty="0">
              <a:solidFill>
                <a:schemeClr val="bg1"/>
              </a:solidFill>
            </a:endParaRPr>
          </a:p>
        </p:txBody>
      </p:sp>
      <p:pic>
        <p:nvPicPr>
          <p:cNvPr id="4" name="Picture 3">
            <a:extLst>
              <a:ext uri="{FF2B5EF4-FFF2-40B4-BE49-F238E27FC236}">
                <a16:creationId xmlns:a16="http://schemas.microsoft.com/office/drawing/2014/main" id="{6824EE8B-9431-46E1-A823-EBC957B180B7}"/>
              </a:ext>
            </a:extLst>
          </p:cNvPr>
          <p:cNvPicPr>
            <a:picLocks noChangeAspect="1"/>
          </p:cNvPicPr>
          <p:nvPr/>
        </p:nvPicPr>
        <p:blipFill>
          <a:blip r:embed="rId2"/>
          <a:srcRect/>
          <a:stretch/>
        </p:blipFill>
        <p:spPr>
          <a:xfrm>
            <a:off x="2678459" y="1385694"/>
            <a:ext cx="6835082" cy="5163386"/>
          </a:xfrm>
          <a:prstGeom prst="rect">
            <a:avLst/>
          </a:prstGeom>
        </p:spPr>
      </p:pic>
    </p:spTree>
    <p:extLst>
      <p:ext uri="{BB962C8B-B14F-4D97-AF65-F5344CB8AC3E}">
        <p14:creationId xmlns:p14="http://schemas.microsoft.com/office/powerpoint/2010/main" val="38028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4C7BA-B545-4B43-89FE-22E080EC82C0}"/>
              </a:ext>
            </a:extLst>
          </p:cNvPr>
          <p:cNvPicPr>
            <a:picLocks noChangeAspect="1"/>
          </p:cNvPicPr>
          <p:nvPr/>
        </p:nvPicPr>
        <p:blipFill>
          <a:blip r:embed="rId2"/>
          <a:srcRect/>
          <a:stretch/>
        </p:blipFill>
        <p:spPr>
          <a:xfrm>
            <a:off x="500800" y="9613"/>
            <a:ext cx="3362675" cy="6838773"/>
          </a:xfrm>
          <a:prstGeom prst="rect">
            <a:avLst/>
          </a:prstGeom>
        </p:spPr>
      </p:pic>
      <p:pic>
        <p:nvPicPr>
          <p:cNvPr id="5" name="Picture 4">
            <a:extLst>
              <a:ext uri="{FF2B5EF4-FFF2-40B4-BE49-F238E27FC236}">
                <a16:creationId xmlns:a16="http://schemas.microsoft.com/office/drawing/2014/main" id="{8C56C4EB-DD72-4F28-BB59-B41D3D29725D}"/>
              </a:ext>
            </a:extLst>
          </p:cNvPr>
          <p:cNvPicPr>
            <a:picLocks noChangeAspect="1"/>
          </p:cNvPicPr>
          <p:nvPr/>
        </p:nvPicPr>
        <p:blipFill>
          <a:blip r:embed="rId3"/>
          <a:srcRect/>
          <a:stretch/>
        </p:blipFill>
        <p:spPr>
          <a:xfrm>
            <a:off x="4416422" y="19757"/>
            <a:ext cx="3359156" cy="6818485"/>
          </a:xfrm>
          <a:prstGeom prst="rect">
            <a:avLst/>
          </a:prstGeom>
        </p:spPr>
      </p:pic>
      <p:pic>
        <p:nvPicPr>
          <p:cNvPr id="7" name="Picture 6">
            <a:extLst>
              <a:ext uri="{FF2B5EF4-FFF2-40B4-BE49-F238E27FC236}">
                <a16:creationId xmlns:a16="http://schemas.microsoft.com/office/drawing/2014/main" id="{CA3ABCD6-411A-4FD1-B2EF-66615E38307C}"/>
              </a:ext>
            </a:extLst>
          </p:cNvPr>
          <p:cNvPicPr>
            <a:picLocks noChangeAspect="1"/>
          </p:cNvPicPr>
          <p:nvPr/>
        </p:nvPicPr>
        <p:blipFill>
          <a:blip r:embed="rId4"/>
          <a:srcRect/>
          <a:stretch/>
        </p:blipFill>
        <p:spPr>
          <a:xfrm>
            <a:off x="8328525" y="19274"/>
            <a:ext cx="3314372" cy="6819451"/>
          </a:xfrm>
          <a:prstGeom prst="rect">
            <a:avLst/>
          </a:prstGeom>
        </p:spPr>
      </p:pic>
    </p:spTree>
    <p:extLst>
      <p:ext uri="{BB962C8B-B14F-4D97-AF65-F5344CB8AC3E}">
        <p14:creationId xmlns:p14="http://schemas.microsoft.com/office/powerpoint/2010/main" val="3141684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7B0AC-D298-4909-A739-11B43EB96CFF}"/>
              </a:ext>
            </a:extLst>
          </p:cNvPr>
          <p:cNvPicPr>
            <a:picLocks noChangeAspect="1"/>
          </p:cNvPicPr>
          <p:nvPr/>
        </p:nvPicPr>
        <p:blipFill>
          <a:blip r:embed="rId2"/>
          <a:srcRect/>
          <a:stretch/>
        </p:blipFill>
        <p:spPr>
          <a:xfrm>
            <a:off x="4026488" y="0"/>
            <a:ext cx="3669248" cy="6858000"/>
          </a:xfrm>
          <a:prstGeom prst="rect">
            <a:avLst/>
          </a:prstGeom>
        </p:spPr>
      </p:pic>
      <p:pic>
        <p:nvPicPr>
          <p:cNvPr id="5" name="Picture 4">
            <a:extLst>
              <a:ext uri="{FF2B5EF4-FFF2-40B4-BE49-F238E27FC236}">
                <a16:creationId xmlns:a16="http://schemas.microsoft.com/office/drawing/2014/main" id="{3EC2FE6A-4698-4769-A22A-50F4F50C87BB}"/>
              </a:ext>
            </a:extLst>
          </p:cNvPr>
          <p:cNvPicPr>
            <a:picLocks noChangeAspect="1"/>
          </p:cNvPicPr>
          <p:nvPr/>
        </p:nvPicPr>
        <p:blipFill>
          <a:blip r:embed="rId3"/>
          <a:srcRect/>
          <a:stretch/>
        </p:blipFill>
        <p:spPr>
          <a:xfrm>
            <a:off x="8195006" y="1"/>
            <a:ext cx="3631130" cy="6857999"/>
          </a:xfrm>
          <a:prstGeom prst="rect">
            <a:avLst/>
          </a:prstGeom>
        </p:spPr>
      </p:pic>
      <p:pic>
        <p:nvPicPr>
          <p:cNvPr id="7" name="Picture 6">
            <a:extLst>
              <a:ext uri="{FF2B5EF4-FFF2-40B4-BE49-F238E27FC236}">
                <a16:creationId xmlns:a16="http://schemas.microsoft.com/office/drawing/2014/main" id="{1D9555C8-B66E-4655-88E8-005222F8888A}"/>
              </a:ext>
            </a:extLst>
          </p:cNvPr>
          <p:cNvPicPr>
            <a:picLocks noChangeAspect="1"/>
          </p:cNvPicPr>
          <p:nvPr/>
        </p:nvPicPr>
        <p:blipFill>
          <a:blip r:embed="rId4"/>
          <a:srcRect/>
          <a:stretch/>
        </p:blipFill>
        <p:spPr>
          <a:xfrm>
            <a:off x="365864" y="0"/>
            <a:ext cx="3161355" cy="6858000"/>
          </a:xfrm>
          <a:prstGeom prst="rect">
            <a:avLst/>
          </a:prstGeom>
        </p:spPr>
      </p:pic>
    </p:spTree>
    <p:extLst>
      <p:ext uri="{BB962C8B-B14F-4D97-AF65-F5344CB8AC3E}">
        <p14:creationId xmlns:p14="http://schemas.microsoft.com/office/powerpoint/2010/main" val="2260542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93712B-6F61-4C2D-A93B-493324C23FF7}"/>
              </a:ext>
            </a:extLst>
          </p:cNvPr>
          <p:cNvSpPr txBox="1"/>
          <p:nvPr/>
        </p:nvSpPr>
        <p:spPr>
          <a:xfrm>
            <a:off x="4611189" y="2828835"/>
            <a:ext cx="2651760" cy="1200329"/>
          </a:xfrm>
          <a:prstGeom prst="rect">
            <a:avLst/>
          </a:prstGeom>
          <a:noFill/>
        </p:spPr>
        <p:txBody>
          <a:bodyPr wrap="square">
            <a:spAutoFit/>
          </a:bodyPr>
          <a:lstStyle/>
          <a:p>
            <a:pPr marL="342900" indent="-342900" algn="ctr">
              <a:buFont typeface="Wingdings" panose="05000000000000000000" pitchFamily="2" charset="2"/>
              <a:buChar char="Ø"/>
            </a:pPr>
            <a:r>
              <a:rPr lang="en-US" sz="2400" b="1" dirty="0">
                <a:solidFill>
                  <a:schemeClr val="bg1"/>
                </a:solidFill>
              </a:rPr>
              <a:t>Promoting Facebook LIVE events</a:t>
            </a:r>
            <a:endParaRPr lang="en-AU" sz="2400" dirty="0">
              <a:solidFill>
                <a:schemeClr val="bg1"/>
              </a:solidFill>
            </a:endParaRPr>
          </a:p>
        </p:txBody>
      </p:sp>
      <p:pic>
        <p:nvPicPr>
          <p:cNvPr id="8" name="Picture 7">
            <a:extLst>
              <a:ext uri="{FF2B5EF4-FFF2-40B4-BE49-F238E27FC236}">
                <a16:creationId xmlns:a16="http://schemas.microsoft.com/office/drawing/2014/main" id="{ABABF037-ECFA-4335-8E80-C13742993D79}"/>
              </a:ext>
            </a:extLst>
          </p:cNvPr>
          <p:cNvPicPr>
            <a:picLocks noChangeAspect="1"/>
          </p:cNvPicPr>
          <p:nvPr/>
        </p:nvPicPr>
        <p:blipFill>
          <a:blip r:embed="rId2"/>
          <a:stretch>
            <a:fillRect/>
          </a:stretch>
        </p:blipFill>
        <p:spPr>
          <a:xfrm>
            <a:off x="7697290" y="0"/>
            <a:ext cx="4494710" cy="6858000"/>
          </a:xfrm>
          <a:prstGeom prst="rect">
            <a:avLst/>
          </a:prstGeom>
        </p:spPr>
      </p:pic>
      <p:pic>
        <p:nvPicPr>
          <p:cNvPr id="10" name="Picture 9">
            <a:extLst>
              <a:ext uri="{FF2B5EF4-FFF2-40B4-BE49-F238E27FC236}">
                <a16:creationId xmlns:a16="http://schemas.microsoft.com/office/drawing/2014/main" id="{037E281D-D4AD-4433-A868-5A9C70FE9BB9}"/>
              </a:ext>
            </a:extLst>
          </p:cNvPr>
          <p:cNvPicPr>
            <a:picLocks noChangeAspect="1"/>
          </p:cNvPicPr>
          <p:nvPr/>
        </p:nvPicPr>
        <p:blipFill>
          <a:blip r:embed="rId3"/>
          <a:srcRect/>
          <a:stretch/>
        </p:blipFill>
        <p:spPr>
          <a:xfrm>
            <a:off x="1" y="623"/>
            <a:ext cx="4494710" cy="6857377"/>
          </a:xfrm>
          <a:prstGeom prst="rect">
            <a:avLst/>
          </a:prstGeom>
        </p:spPr>
      </p:pic>
    </p:spTree>
    <p:extLst>
      <p:ext uri="{BB962C8B-B14F-4D97-AF65-F5344CB8AC3E}">
        <p14:creationId xmlns:p14="http://schemas.microsoft.com/office/powerpoint/2010/main" val="193431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par>
                          <p:cTn id="15" fill="hold">
                            <p:stCondLst>
                              <p:cond delay="1000"/>
                            </p:stCondLst>
                            <p:childTnLst>
                              <p:par>
                                <p:cTn id="16" presetID="6" presetClass="entr" presetSubtype="16" fill="hold"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A36D1-C9F9-4C85-9A61-BF708CD93B28}"/>
              </a:ext>
            </a:extLst>
          </p:cNvPr>
          <p:cNvSpPr txBox="1"/>
          <p:nvPr/>
        </p:nvSpPr>
        <p:spPr>
          <a:xfrm>
            <a:off x="259492" y="308920"/>
            <a:ext cx="10280822" cy="6370975"/>
          </a:xfrm>
          <a:prstGeom prst="rect">
            <a:avLst/>
          </a:prstGeom>
          <a:noFill/>
        </p:spPr>
        <p:txBody>
          <a:bodyPr wrap="square">
            <a:spAutoFit/>
          </a:bodyPr>
          <a:lstStyle/>
          <a:p>
            <a:r>
              <a:rPr lang="en-US" sz="2400" b="1" dirty="0">
                <a:solidFill>
                  <a:schemeClr val="bg1"/>
                </a:solidFill>
              </a:rPr>
              <a:t>Recommended Facebook pages for Japanese content:</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Visit Japan AU</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Visit Japan International</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Nature of Japan</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Our Japan</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Japan Live</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Images of Japan</a:t>
            </a:r>
          </a:p>
          <a:p>
            <a:pPr marL="342900" indent="-342900">
              <a:buFont typeface="Wingdings" panose="05000000000000000000" pitchFamily="2" charset="2"/>
              <a:buChar char="Ø"/>
            </a:pPr>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Beauty of Japan</a:t>
            </a:r>
          </a:p>
          <a:p>
            <a:pPr marL="342900" indent="-342900">
              <a:buFont typeface="Wingdings" panose="05000000000000000000" pitchFamily="2" charset="2"/>
              <a:buChar char="Ø"/>
            </a:pPr>
            <a:endParaRPr lang="en-US" sz="2400" b="1" dirty="0">
              <a:solidFill>
                <a:schemeClr val="bg1"/>
              </a:solidFill>
            </a:endParaRPr>
          </a:p>
          <a:p>
            <a:r>
              <a:rPr lang="en-US" sz="2400" i="1" dirty="0">
                <a:solidFill>
                  <a:schemeClr val="bg1"/>
                </a:solidFill>
              </a:rPr>
              <a:t>(I can post these FB sites in the chat if you wish)</a:t>
            </a:r>
            <a:endParaRPr lang="en-AU" sz="2400" i="1" dirty="0">
              <a:solidFill>
                <a:schemeClr val="bg1"/>
              </a:solidFill>
            </a:endParaRPr>
          </a:p>
        </p:txBody>
      </p:sp>
      <p:pic>
        <p:nvPicPr>
          <p:cNvPr id="4" name="Picture 3">
            <a:extLst>
              <a:ext uri="{FF2B5EF4-FFF2-40B4-BE49-F238E27FC236}">
                <a16:creationId xmlns:a16="http://schemas.microsoft.com/office/drawing/2014/main" id="{0C22A921-98D4-42B7-8960-2F7AADBB0C2B}"/>
              </a:ext>
            </a:extLst>
          </p:cNvPr>
          <p:cNvPicPr>
            <a:picLocks noChangeAspect="1"/>
          </p:cNvPicPr>
          <p:nvPr/>
        </p:nvPicPr>
        <p:blipFill>
          <a:blip r:embed="rId2"/>
          <a:stretch>
            <a:fillRect/>
          </a:stretch>
        </p:blipFill>
        <p:spPr>
          <a:xfrm>
            <a:off x="8526982" y="166246"/>
            <a:ext cx="3224294" cy="6525508"/>
          </a:xfrm>
          <a:prstGeom prst="rect">
            <a:avLst/>
          </a:prstGeom>
        </p:spPr>
      </p:pic>
    </p:spTree>
    <p:extLst>
      <p:ext uri="{BB962C8B-B14F-4D97-AF65-F5344CB8AC3E}">
        <p14:creationId xmlns:p14="http://schemas.microsoft.com/office/powerpoint/2010/main" val="18189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2">
                                            <p:txEl>
                                              <p:pRg st="2" end="2"/>
                                            </p:txEl>
                                          </p:spTgt>
                                        </p:tgtEl>
                                      </p:cBhvr>
                                    </p:animEffect>
                                  </p:childTnLst>
                                </p:cTn>
                              </p:par>
                            </p:childTnLst>
                          </p:cTn>
                        </p:par>
                        <p:par>
                          <p:cTn id="16" fill="hold">
                            <p:stCondLst>
                              <p:cond delay="2000"/>
                            </p:stCondLst>
                            <p:childTnLst>
                              <p:par>
                                <p:cTn id="17" presetID="53" presetClass="entr" presetSubtype="16" fill="hold" grpId="0" nodeType="afterEffect">
                                  <p:stCondLst>
                                    <p:cond delay="50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
                                            <p:txEl>
                                              <p:pRg st="4" end="4"/>
                                            </p:txEl>
                                          </p:spTgt>
                                        </p:tgtEl>
                                      </p:cBhvr>
                                    </p:animEffect>
                                  </p:childTnLst>
                                </p:cTn>
                              </p:par>
                            </p:childTnLst>
                          </p:cTn>
                        </p:par>
                        <p:par>
                          <p:cTn id="22" fill="hold">
                            <p:stCondLst>
                              <p:cond delay="3000"/>
                            </p:stCondLst>
                            <p:childTnLst>
                              <p:par>
                                <p:cTn id="23" presetID="53" presetClass="entr" presetSubtype="16" fill="hold" grpId="0" nodeType="afterEffect">
                                  <p:stCondLst>
                                    <p:cond delay="50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p:cTn id="2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2">
                                            <p:txEl>
                                              <p:pRg st="6" end="6"/>
                                            </p:txEl>
                                          </p:spTgt>
                                        </p:tgtEl>
                                      </p:cBhvr>
                                    </p:animEffect>
                                  </p:childTnLst>
                                </p:cTn>
                              </p:par>
                            </p:childTnLst>
                          </p:cTn>
                        </p:par>
                        <p:par>
                          <p:cTn id="28" fill="hold">
                            <p:stCondLst>
                              <p:cond delay="4000"/>
                            </p:stCondLst>
                            <p:childTnLst>
                              <p:par>
                                <p:cTn id="29" presetID="53" presetClass="entr" presetSubtype="16" fill="hold" grpId="0" nodeType="afterEffect">
                                  <p:stCondLst>
                                    <p:cond delay="50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p:cTn id="3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2">
                                            <p:txEl>
                                              <p:pRg st="8" end="8"/>
                                            </p:txEl>
                                          </p:spTgt>
                                        </p:tgtEl>
                                      </p:cBhvr>
                                    </p:animEffect>
                                  </p:childTnLst>
                                </p:cTn>
                              </p:par>
                            </p:childTnLst>
                          </p:cTn>
                        </p:par>
                        <p:par>
                          <p:cTn id="34" fill="hold">
                            <p:stCondLst>
                              <p:cond delay="5000"/>
                            </p:stCondLst>
                            <p:childTnLst>
                              <p:par>
                                <p:cTn id="35" presetID="53" presetClass="entr" presetSubtype="16" fill="hold" grpId="0" nodeType="afterEffect">
                                  <p:stCondLst>
                                    <p:cond delay="50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p:cTn id="37"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39" dur="500"/>
                                        <p:tgtEl>
                                          <p:spTgt spid="2">
                                            <p:txEl>
                                              <p:pRg st="10" end="10"/>
                                            </p:txEl>
                                          </p:spTgt>
                                        </p:tgtEl>
                                      </p:cBhvr>
                                    </p:animEffect>
                                  </p:childTnLst>
                                </p:cTn>
                              </p:par>
                            </p:childTnLst>
                          </p:cTn>
                        </p:par>
                        <p:par>
                          <p:cTn id="40" fill="hold">
                            <p:stCondLst>
                              <p:cond delay="6000"/>
                            </p:stCondLst>
                            <p:childTnLst>
                              <p:par>
                                <p:cTn id="41" presetID="53" presetClass="entr" presetSubtype="16" fill="hold" grpId="0" nodeType="afterEffect">
                                  <p:stCondLst>
                                    <p:cond delay="50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p:cTn id="43"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45" dur="500"/>
                                        <p:tgtEl>
                                          <p:spTgt spid="2">
                                            <p:txEl>
                                              <p:pRg st="12" end="12"/>
                                            </p:txEl>
                                          </p:spTgt>
                                        </p:tgtEl>
                                      </p:cBhvr>
                                    </p:animEffect>
                                  </p:childTnLst>
                                </p:cTn>
                              </p:par>
                            </p:childTnLst>
                          </p:cTn>
                        </p:par>
                        <p:par>
                          <p:cTn id="46" fill="hold">
                            <p:stCondLst>
                              <p:cond delay="7000"/>
                            </p:stCondLst>
                            <p:childTnLst>
                              <p:par>
                                <p:cTn id="47" presetID="53" presetClass="entr" presetSubtype="16" fill="hold" grpId="0" nodeType="afterEffect">
                                  <p:stCondLst>
                                    <p:cond delay="50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p:cTn id="49"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4" end="14"/>
                                            </p:txEl>
                                          </p:spTgt>
                                        </p:tgtEl>
                                        <p:attrNameLst>
                                          <p:attrName>ppt_h</p:attrName>
                                        </p:attrNameLst>
                                      </p:cBhvr>
                                      <p:tavLst>
                                        <p:tav tm="0">
                                          <p:val>
                                            <p:fltVal val="0"/>
                                          </p:val>
                                        </p:tav>
                                        <p:tav tm="100000">
                                          <p:val>
                                            <p:strVal val="#ppt_h"/>
                                          </p:val>
                                        </p:tav>
                                      </p:tavLst>
                                    </p:anim>
                                    <p:animEffect transition="in" filter="fade">
                                      <p:cBhvr>
                                        <p:cTn id="51" dur="500"/>
                                        <p:tgtEl>
                                          <p:spTgt spid="2">
                                            <p:txEl>
                                              <p:pRg st="14" end="14"/>
                                            </p:txEl>
                                          </p:spTgt>
                                        </p:tgtEl>
                                      </p:cBhvr>
                                    </p:animEffect>
                                  </p:childTnLst>
                                </p:cTn>
                              </p:par>
                            </p:childTnLst>
                          </p:cTn>
                        </p:par>
                        <p:par>
                          <p:cTn id="52" fill="hold">
                            <p:stCondLst>
                              <p:cond delay="8000"/>
                            </p:stCondLst>
                            <p:childTnLst>
                              <p:par>
                                <p:cTn id="53" presetID="53" presetClass="entr" presetSubtype="16" fill="hold" grpId="0" nodeType="afterEffect">
                                  <p:stCondLst>
                                    <p:cond delay="500"/>
                                  </p:stCondLst>
                                  <p:childTnLst>
                                    <p:set>
                                      <p:cBhvr>
                                        <p:cTn id="54" dur="1" fill="hold">
                                          <p:stCondLst>
                                            <p:cond delay="0"/>
                                          </p:stCondLst>
                                        </p:cTn>
                                        <p:tgtEl>
                                          <p:spTgt spid="2">
                                            <p:txEl>
                                              <p:pRg st="16" end="16"/>
                                            </p:txEl>
                                          </p:spTgt>
                                        </p:tgtEl>
                                        <p:attrNameLst>
                                          <p:attrName>style.visibility</p:attrName>
                                        </p:attrNameLst>
                                      </p:cBhvr>
                                      <p:to>
                                        <p:strVal val="visible"/>
                                      </p:to>
                                    </p:set>
                                    <p:anim calcmode="lin" valueType="num">
                                      <p:cBhvr>
                                        <p:cTn id="55" dur="5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56" dur="500" fill="hold"/>
                                        <p:tgtEl>
                                          <p:spTgt spid="2">
                                            <p:txEl>
                                              <p:pRg st="16" end="16"/>
                                            </p:txEl>
                                          </p:spTgt>
                                        </p:tgtEl>
                                        <p:attrNameLst>
                                          <p:attrName>ppt_h</p:attrName>
                                        </p:attrNameLst>
                                      </p:cBhvr>
                                      <p:tavLst>
                                        <p:tav tm="0">
                                          <p:val>
                                            <p:fltVal val="0"/>
                                          </p:val>
                                        </p:tav>
                                        <p:tav tm="100000">
                                          <p:val>
                                            <p:strVal val="#ppt_h"/>
                                          </p:val>
                                        </p:tav>
                                      </p:tavLst>
                                    </p:anim>
                                    <p:animEffect transition="in" filter="fade">
                                      <p:cBhvr>
                                        <p:cTn id="57" dur="500"/>
                                        <p:tgtEl>
                                          <p:spTgt spid="2">
                                            <p:txEl>
                                              <p:pRg st="16" end="16"/>
                                            </p:txEl>
                                          </p:spTgt>
                                        </p:tgtEl>
                                      </p:cBhvr>
                                    </p:animEffect>
                                  </p:childTnLst>
                                </p:cTn>
                              </p:par>
                            </p:childTnLst>
                          </p:cTn>
                        </p:par>
                        <p:par>
                          <p:cTn id="58" fill="hold">
                            <p:stCondLst>
                              <p:cond delay="9000"/>
                            </p:stCondLst>
                            <p:childTnLst>
                              <p:par>
                                <p:cTn id="59" presetID="31" presetClass="entr" presetSubtype="0" fill="hold" nodeType="afterEffect">
                                  <p:stCondLst>
                                    <p:cond delay="200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style.rotation</p:attrName>
                                        </p:attrNameLst>
                                      </p:cBhvr>
                                      <p:tavLst>
                                        <p:tav tm="0">
                                          <p:val>
                                            <p:fltVal val="90"/>
                                          </p:val>
                                        </p:tav>
                                        <p:tav tm="100000">
                                          <p:val>
                                            <p:fltVal val="0"/>
                                          </p:val>
                                        </p:tav>
                                      </p:tavLst>
                                    </p:anim>
                                    <p:animEffect transition="in" filter="fade">
                                      <p:cBhvr>
                                        <p:cTn id="6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74BEE7-A57A-450E-AE4F-C7CEBA11500B}"/>
              </a:ext>
            </a:extLst>
          </p:cNvPr>
          <p:cNvSpPr txBox="1"/>
          <p:nvPr/>
        </p:nvSpPr>
        <p:spPr>
          <a:xfrm>
            <a:off x="729760" y="308920"/>
            <a:ext cx="10280822" cy="461665"/>
          </a:xfrm>
          <a:prstGeom prst="rect">
            <a:avLst/>
          </a:prstGeom>
          <a:noFill/>
        </p:spPr>
        <p:txBody>
          <a:bodyPr wrap="square">
            <a:spAutoFit/>
          </a:bodyPr>
          <a:lstStyle/>
          <a:p>
            <a:r>
              <a:rPr lang="en-AU" sz="2400" b="1" dirty="0">
                <a:solidFill>
                  <a:schemeClr val="bg1"/>
                </a:solidFill>
              </a:rPr>
              <a:t>Susono City’s 50</a:t>
            </a:r>
            <a:r>
              <a:rPr lang="en-AU" sz="2400" b="1" baseline="30000" dirty="0">
                <a:solidFill>
                  <a:schemeClr val="bg1"/>
                </a:solidFill>
              </a:rPr>
              <a:t>th</a:t>
            </a:r>
            <a:r>
              <a:rPr lang="en-AU" sz="2400" b="1" dirty="0">
                <a:solidFill>
                  <a:schemeClr val="bg1"/>
                </a:solidFill>
              </a:rPr>
              <a:t> Anniversary Ceremony – 10</a:t>
            </a:r>
            <a:r>
              <a:rPr lang="en-AU" sz="2400" b="1" baseline="30000" dirty="0">
                <a:solidFill>
                  <a:schemeClr val="bg1"/>
                </a:solidFill>
              </a:rPr>
              <a:t>th</a:t>
            </a:r>
            <a:r>
              <a:rPr lang="en-AU" sz="2400" b="1" dirty="0">
                <a:solidFill>
                  <a:schemeClr val="bg1"/>
                </a:solidFill>
              </a:rPr>
              <a:t> October 2021</a:t>
            </a:r>
          </a:p>
        </p:txBody>
      </p:sp>
      <p:pic>
        <p:nvPicPr>
          <p:cNvPr id="4" name="Picture 3">
            <a:extLst>
              <a:ext uri="{FF2B5EF4-FFF2-40B4-BE49-F238E27FC236}">
                <a16:creationId xmlns:a16="http://schemas.microsoft.com/office/drawing/2014/main" id="{102CC0AC-03C9-4AF9-83FD-5D133F499C03}"/>
              </a:ext>
            </a:extLst>
          </p:cNvPr>
          <p:cNvPicPr>
            <a:picLocks noChangeAspect="1"/>
          </p:cNvPicPr>
          <p:nvPr/>
        </p:nvPicPr>
        <p:blipFill>
          <a:blip r:embed="rId2"/>
          <a:stretch>
            <a:fillRect/>
          </a:stretch>
        </p:blipFill>
        <p:spPr>
          <a:xfrm>
            <a:off x="1471843" y="937865"/>
            <a:ext cx="9248313" cy="5611215"/>
          </a:xfrm>
          <a:prstGeom prst="rect">
            <a:avLst/>
          </a:prstGeom>
        </p:spPr>
      </p:pic>
    </p:spTree>
    <p:extLst>
      <p:ext uri="{BB962C8B-B14F-4D97-AF65-F5344CB8AC3E}">
        <p14:creationId xmlns:p14="http://schemas.microsoft.com/office/powerpoint/2010/main" val="324273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500"/>
                            </p:stCondLst>
                            <p:childTnLst>
                              <p:par>
                                <p:cTn id="11" presetID="22" presetClass="entr" presetSubtype="4" fill="hold"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7789A3-C4AF-43CF-ACC2-1743E6EEE81C}"/>
              </a:ext>
            </a:extLst>
          </p:cNvPr>
          <p:cNvSpPr txBox="1"/>
          <p:nvPr/>
        </p:nvSpPr>
        <p:spPr>
          <a:xfrm>
            <a:off x="729760" y="308920"/>
            <a:ext cx="10836164" cy="5632311"/>
          </a:xfrm>
          <a:prstGeom prst="rect">
            <a:avLst/>
          </a:prstGeom>
          <a:noFill/>
        </p:spPr>
        <p:txBody>
          <a:bodyPr wrap="square">
            <a:spAutoFit/>
          </a:bodyPr>
          <a:lstStyle/>
          <a:p>
            <a:endParaRPr lang="en-AU" sz="2400" b="1" dirty="0">
              <a:solidFill>
                <a:schemeClr val="bg1"/>
              </a:solidFill>
            </a:endParaRPr>
          </a:p>
          <a:p>
            <a:r>
              <a:rPr lang="en-AU" sz="2400" b="1" dirty="0">
                <a:solidFill>
                  <a:schemeClr val="bg1"/>
                </a:solidFill>
              </a:rPr>
              <a:t>FSFA contributed the following items for SOFA’s 40</a:t>
            </a:r>
            <a:r>
              <a:rPr lang="en-AU" sz="2400" b="1" baseline="30000" dirty="0">
                <a:solidFill>
                  <a:schemeClr val="bg1"/>
                </a:solidFill>
              </a:rPr>
              <a:t>th</a:t>
            </a:r>
            <a:r>
              <a:rPr lang="en-AU" sz="2400" b="1" dirty="0">
                <a:solidFill>
                  <a:schemeClr val="bg1"/>
                </a:solidFill>
              </a:rPr>
              <a:t> anniversary events:</a:t>
            </a:r>
          </a:p>
          <a:p>
            <a:endParaRPr lang="en-AU" sz="2400" b="1" dirty="0">
              <a:solidFill>
                <a:schemeClr val="bg1"/>
              </a:solidFill>
            </a:endParaRPr>
          </a:p>
          <a:p>
            <a:endParaRPr lang="en-AU" sz="2400" b="1" dirty="0">
              <a:solidFill>
                <a:schemeClr val="bg1"/>
              </a:solidFill>
            </a:endParaRPr>
          </a:p>
          <a:p>
            <a:pPr marL="342900" indent="-342900">
              <a:buFont typeface="Wingdings" panose="05000000000000000000" pitchFamily="2" charset="2"/>
              <a:buChar char="Ø"/>
            </a:pPr>
            <a:r>
              <a:rPr lang="en-AU" sz="2400" b="1" dirty="0">
                <a:solidFill>
                  <a:schemeClr val="bg1"/>
                </a:solidFill>
              </a:rPr>
              <a:t>Frankston Showcase Video – 15 minutes</a:t>
            </a:r>
          </a:p>
          <a:p>
            <a:pPr marL="342900" indent="-342900">
              <a:buFont typeface="Wingdings" panose="05000000000000000000" pitchFamily="2" charset="2"/>
              <a:buChar char="Ø"/>
            </a:pPr>
            <a:endParaRPr lang="en-AU" sz="2400" b="1" dirty="0">
              <a:solidFill>
                <a:schemeClr val="bg1"/>
              </a:solidFill>
            </a:endParaRPr>
          </a:p>
          <a:p>
            <a:pPr marL="342900" indent="-342900">
              <a:buFont typeface="Wingdings" panose="05000000000000000000" pitchFamily="2" charset="2"/>
              <a:buChar char="Ø"/>
            </a:pPr>
            <a:r>
              <a:rPr lang="en-AU" sz="2400" b="1" dirty="0">
                <a:solidFill>
                  <a:schemeClr val="bg1"/>
                </a:solidFill>
              </a:rPr>
              <a:t>“Messages From Frankston”</a:t>
            </a:r>
          </a:p>
          <a:p>
            <a:pPr marL="342900" indent="-342900">
              <a:buFont typeface="Wingdings" panose="05000000000000000000" pitchFamily="2" charset="2"/>
              <a:buChar char="Ø"/>
            </a:pPr>
            <a:endParaRPr lang="en-AU" sz="2400" b="1" dirty="0">
              <a:solidFill>
                <a:schemeClr val="bg1"/>
              </a:solidFill>
            </a:endParaRPr>
          </a:p>
          <a:p>
            <a:pPr marL="342900" indent="-342900">
              <a:buFont typeface="Wingdings" panose="05000000000000000000" pitchFamily="2" charset="2"/>
              <a:buChar char="Ø"/>
            </a:pPr>
            <a:r>
              <a:rPr lang="en-AU" sz="2400" b="1" dirty="0">
                <a:solidFill>
                  <a:schemeClr val="bg1"/>
                </a:solidFill>
              </a:rPr>
              <a:t>Frankston Map Project</a:t>
            </a:r>
          </a:p>
          <a:p>
            <a:pPr marL="342900" indent="-342900">
              <a:buFont typeface="Wingdings" panose="05000000000000000000" pitchFamily="2" charset="2"/>
              <a:buChar char="Ø"/>
            </a:pPr>
            <a:endParaRPr lang="en-AU" sz="2400" b="1" dirty="0">
              <a:solidFill>
                <a:schemeClr val="bg1"/>
              </a:solidFill>
            </a:endParaRPr>
          </a:p>
          <a:p>
            <a:pPr marL="342900" indent="-342900">
              <a:buFont typeface="Wingdings" panose="05000000000000000000" pitchFamily="2" charset="2"/>
              <a:buChar char="Ø"/>
            </a:pPr>
            <a:r>
              <a:rPr lang="en-AU" sz="2400" b="1" dirty="0">
                <a:solidFill>
                  <a:schemeClr val="bg1"/>
                </a:solidFill>
              </a:rPr>
              <a:t>Frankston Information Booklet &amp; “I LOVE FRANKSTON” stickers (posted to Susono)</a:t>
            </a:r>
          </a:p>
          <a:p>
            <a:pPr marL="342900" indent="-342900">
              <a:buFont typeface="Wingdings" panose="05000000000000000000" pitchFamily="2" charset="2"/>
              <a:buChar char="Ø"/>
            </a:pPr>
            <a:endParaRPr lang="en-AU" sz="2400" b="1" dirty="0">
              <a:solidFill>
                <a:schemeClr val="bg1"/>
              </a:solidFill>
            </a:endParaRPr>
          </a:p>
          <a:p>
            <a:r>
              <a:rPr lang="en-AU" sz="2400" b="1" dirty="0">
                <a:solidFill>
                  <a:schemeClr val="bg1"/>
                </a:solidFill>
              </a:rPr>
              <a:t>These items were part of the SOFA display celebrating the anniversary and was held at the Susono Lifelong Learning Centre from 1</a:t>
            </a:r>
            <a:r>
              <a:rPr lang="en-AU" sz="2400" b="1" baseline="30000" dirty="0">
                <a:solidFill>
                  <a:schemeClr val="bg1"/>
                </a:solidFill>
              </a:rPr>
              <a:t>st</a:t>
            </a:r>
            <a:r>
              <a:rPr lang="en-AU" sz="2400" b="1" dirty="0">
                <a:solidFill>
                  <a:schemeClr val="bg1"/>
                </a:solidFill>
              </a:rPr>
              <a:t> – 13</a:t>
            </a:r>
            <a:r>
              <a:rPr lang="en-AU" sz="2400" b="1" baseline="30000" dirty="0">
                <a:solidFill>
                  <a:schemeClr val="bg1"/>
                </a:solidFill>
              </a:rPr>
              <a:t>th</a:t>
            </a:r>
            <a:r>
              <a:rPr lang="en-AU" sz="2400" b="1" dirty="0">
                <a:solidFill>
                  <a:schemeClr val="bg1"/>
                </a:solidFill>
              </a:rPr>
              <a:t> February.</a:t>
            </a:r>
          </a:p>
        </p:txBody>
      </p:sp>
    </p:spTree>
    <p:extLst>
      <p:ext uri="{BB962C8B-B14F-4D97-AF65-F5344CB8AC3E}">
        <p14:creationId xmlns:p14="http://schemas.microsoft.com/office/powerpoint/2010/main" val="73039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par>
                          <p:cTn id="10" fill="hold">
                            <p:stCondLst>
                              <p:cond delay="1500"/>
                            </p:stCondLst>
                            <p:childTnLst>
                              <p:par>
                                <p:cTn id="11" presetID="53" presetClass="entr" presetSubtype="16" fill="hold" grpId="0" nodeType="afterEffect">
                                  <p:stCondLst>
                                    <p:cond delay="100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p:cTn id="1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5" dur="500"/>
                                        <p:tgtEl>
                                          <p:spTgt spid="2">
                                            <p:txEl>
                                              <p:pRg st="4" end="4"/>
                                            </p:txEl>
                                          </p:spTgt>
                                        </p:tgtEl>
                                      </p:cBhvr>
                                    </p:animEffect>
                                  </p:childTnLst>
                                </p:cTn>
                              </p:par>
                            </p:childTnLst>
                          </p:cTn>
                        </p:par>
                        <p:par>
                          <p:cTn id="16" fill="hold">
                            <p:stCondLst>
                              <p:cond delay="3000"/>
                            </p:stCondLst>
                            <p:childTnLst>
                              <p:par>
                                <p:cTn id="17" presetID="53" presetClass="entr" presetSubtype="16" fill="hold" grpId="0" nodeType="afterEffect">
                                  <p:stCondLst>
                                    <p:cond delay="100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1" dur="500"/>
                                        <p:tgtEl>
                                          <p:spTgt spid="2">
                                            <p:txEl>
                                              <p:pRg st="6" end="6"/>
                                            </p:txEl>
                                          </p:spTgt>
                                        </p:tgtEl>
                                      </p:cBhvr>
                                    </p:animEffect>
                                  </p:childTnLst>
                                </p:cTn>
                              </p:par>
                            </p:childTnLst>
                          </p:cTn>
                        </p:par>
                        <p:par>
                          <p:cTn id="22" fill="hold">
                            <p:stCondLst>
                              <p:cond delay="4500"/>
                            </p:stCondLst>
                            <p:childTnLst>
                              <p:par>
                                <p:cTn id="23" presetID="53" presetClass="entr" presetSubtype="16" fill="hold" grpId="0" nodeType="afterEffect">
                                  <p:stCondLst>
                                    <p:cond delay="100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p:cTn id="25"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27" dur="500"/>
                                        <p:tgtEl>
                                          <p:spTgt spid="2">
                                            <p:txEl>
                                              <p:pRg st="8" end="8"/>
                                            </p:txEl>
                                          </p:spTgt>
                                        </p:tgtEl>
                                      </p:cBhvr>
                                    </p:animEffect>
                                  </p:childTnLst>
                                </p:cTn>
                              </p:par>
                            </p:childTnLst>
                          </p:cTn>
                        </p:par>
                        <p:par>
                          <p:cTn id="28" fill="hold">
                            <p:stCondLst>
                              <p:cond delay="6000"/>
                            </p:stCondLst>
                            <p:childTnLst>
                              <p:par>
                                <p:cTn id="29" presetID="53" presetClass="entr" presetSubtype="16" fill="hold" grpId="0" nodeType="afterEffect">
                                  <p:stCondLst>
                                    <p:cond delay="100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p:cTn id="31"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33" dur="500"/>
                                        <p:tgtEl>
                                          <p:spTgt spid="2">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1000"/>
                                  </p:stCondLst>
                                  <p:childTnLst>
                                    <p:set>
                                      <p:cBhvr>
                                        <p:cTn id="37" dur="1" fill="hold">
                                          <p:stCondLst>
                                            <p:cond delay="0"/>
                                          </p:stCondLst>
                                        </p:cTn>
                                        <p:tgtEl>
                                          <p:spTgt spid="2">
                                            <p:txEl>
                                              <p:pRg st="12" end="12"/>
                                            </p:txEl>
                                          </p:spTgt>
                                        </p:tgtEl>
                                        <p:attrNameLst>
                                          <p:attrName>style.visibility</p:attrName>
                                        </p:attrNameLst>
                                      </p:cBhvr>
                                      <p:to>
                                        <p:strVal val="visible"/>
                                      </p:to>
                                    </p:set>
                                    <p:anim calcmode="lin" valueType="num">
                                      <p:cBhvr>
                                        <p:cTn id="38"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40"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E726C8-56C0-47C0-A736-9EF88FF2455C}"/>
              </a:ext>
            </a:extLst>
          </p:cNvPr>
          <p:cNvSpPr txBox="1"/>
          <p:nvPr/>
        </p:nvSpPr>
        <p:spPr>
          <a:xfrm>
            <a:off x="923667" y="167494"/>
            <a:ext cx="10222127" cy="3108543"/>
          </a:xfrm>
          <a:prstGeom prst="rect">
            <a:avLst/>
          </a:prstGeom>
          <a:noFill/>
        </p:spPr>
        <p:txBody>
          <a:bodyPr wrap="square">
            <a:spAutoFit/>
          </a:bodyPr>
          <a:lstStyle/>
          <a:p>
            <a:r>
              <a:rPr lang="en-AU" sz="2400" b="1" dirty="0">
                <a:solidFill>
                  <a:schemeClr val="bg1"/>
                </a:solidFill>
              </a:rPr>
              <a:t>Frankston Showcase Video – 15 minutes</a:t>
            </a:r>
          </a:p>
          <a:p>
            <a:pPr marL="342900" indent="-342900">
              <a:buFont typeface="Wingdings" panose="05000000000000000000" pitchFamily="2" charset="2"/>
              <a:buChar char="Ø"/>
            </a:pPr>
            <a:endParaRPr lang="en-AU" b="1" dirty="0"/>
          </a:p>
          <a:p>
            <a:pPr marL="342900" indent="-342900">
              <a:buFont typeface="Wingdings" panose="05000000000000000000" pitchFamily="2" charset="2"/>
              <a:buChar char="Ø"/>
            </a:pPr>
            <a:r>
              <a:rPr lang="en-AU" sz="2200" b="1" dirty="0">
                <a:solidFill>
                  <a:schemeClr val="bg1"/>
                </a:solidFill>
              </a:rPr>
              <a:t>Featuring prominent and recognisable Frankston landmarks and locations</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Key FSFA members introduced each segment</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Each location identified in Japanese and English</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English and Japanese subtitles throughout</a:t>
            </a:r>
          </a:p>
        </p:txBody>
      </p:sp>
      <p:pic>
        <p:nvPicPr>
          <p:cNvPr id="5" name="Picture 4">
            <a:extLst>
              <a:ext uri="{FF2B5EF4-FFF2-40B4-BE49-F238E27FC236}">
                <a16:creationId xmlns:a16="http://schemas.microsoft.com/office/drawing/2014/main" id="{362E455F-4466-438F-87E0-EC51C935B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634" y="3574784"/>
            <a:ext cx="5528997" cy="3108543"/>
          </a:xfrm>
          <a:prstGeom prst="rect">
            <a:avLst/>
          </a:prstGeom>
        </p:spPr>
      </p:pic>
      <p:pic>
        <p:nvPicPr>
          <p:cNvPr id="7" name="Picture 6">
            <a:extLst>
              <a:ext uri="{FF2B5EF4-FFF2-40B4-BE49-F238E27FC236}">
                <a16:creationId xmlns:a16="http://schemas.microsoft.com/office/drawing/2014/main" id="{5FA1CBBB-A6FB-4DB1-B6D0-E864D6C71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9369" y="3574785"/>
            <a:ext cx="5528997" cy="3108543"/>
          </a:xfrm>
          <a:prstGeom prst="rect">
            <a:avLst/>
          </a:prstGeom>
        </p:spPr>
      </p:pic>
    </p:spTree>
    <p:extLst>
      <p:ext uri="{BB962C8B-B14F-4D97-AF65-F5344CB8AC3E}">
        <p14:creationId xmlns:p14="http://schemas.microsoft.com/office/powerpoint/2010/main" val="291247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par>
                          <p:cTn id="16" fill="hold">
                            <p:stCondLst>
                              <p:cond delay="4000"/>
                            </p:stCondLst>
                            <p:childTnLst>
                              <p:par>
                                <p:cTn id="17" presetID="53" presetClass="entr" presetSubtype="16" fill="hold" grpId="0"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par>
                          <p:cTn id="22" fill="hold">
                            <p:stCondLst>
                              <p:cond delay="6500"/>
                            </p:stCondLst>
                            <p:childTnLst>
                              <p:par>
                                <p:cTn id="23" presetID="53" presetClass="entr" presetSubtype="16" fill="hold" grpId="0"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p:cTn id="2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3">
                                            <p:txEl>
                                              <p:pRg st="6" end="6"/>
                                            </p:txEl>
                                          </p:spTgt>
                                        </p:tgtEl>
                                      </p:cBhvr>
                                    </p:animEffect>
                                  </p:childTnLst>
                                </p:cTn>
                              </p:par>
                            </p:childTnLst>
                          </p:cTn>
                        </p:par>
                        <p:par>
                          <p:cTn id="28" fill="hold">
                            <p:stCondLst>
                              <p:cond delay="9000"/>
                            </p:stCondLst>
                            <p:childTnLst>
                              <p:par>
                                <p:cTn id="29" presetID="53" presetClass="entr" presetSubtype="16" fill="hold" grpId="0" nodeType="afterEffect">
                                  <p:stCondLst>
                                    <p:cond delay="200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p:cTn id="3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3">
                                            <p:txEl>
                                              <p:pRg st="8" end="8"/>
                                            </p:txEl>
                                          </p:spTgt>
                                        </p:tgtEl>
                                      </p:cBhvr>
                                    </p:animEffect>
                                  </p:childTnLst>
                                </p:cTn>
                              </p:par>
                            </p:childTnLst>
                          </p:cTn>
                        </p:par>
                        <p:par>
                          <p:cTn id="34" fill="hold">
                            <p:stCondLst>
                              <p:cond delay="11500"/>
                            </p:stCondLst>
                            <p:childTnLst>
                              <p:par>
                                <p:cTn id="35" presetID="10" presetClass="entr" presetSubtype="0" fill="hold" nodeType="afterEffect">
                                  <p:stCondLst>
                                    <p:cond delay="5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17000"/>
                            </p:stCondLst>
                            <p:childTnLst>
                              <p:par>
                                <p:cTn id="39" presetID="10" presetClass="entr" presetSubtype="0" fill="hold" nodeType="afterEffect">
                                  <p:stCondLst>
                                    <p:cond delay="1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322D6-607E-4A40-879E-99A6E96D84E1}"/>
              </a:ext>
            </a:extLst>
          </p:cNvPr>
          <p:cNvSpPr txBox="1"/>
          <p:nvPr/>
        </p:nvSpPr>
        <p:spPr>
          <a:xfrm>
            <a:off x="58692" y="538202"/>
            <a:ext cx="6168350" cy="5170646"/>
          </a:xfrm>
          <a:prstGeom prst="rect">
            <a:avLst/>
          </a:prstGeom>
          <a:noFill/>
        </p:spPr>
        <p:txBody>
          <a:bodyPr wrap="square">
            <a:spAutoFit/>
          </a:bodyPr>
          <a:lstStyle/>
          <a:p>
            <a:r>
              <a:rPr lang="en-AU" sz="2400" b="1" dirty="0">
                <a:solidFill>
                  <a:schemeClr val="bg1"/>
                </a:solidFill>
              </a:rPr>
              <a:t>“Messages From Frankston”</a:t>
            </a:r>
          </a:p>
          <a:p>
            <a:endParaRPr lang="en-AU" sz="2400" b="1" dirty="0">
              <a:solidFill>
                <a:schemeClr val="bg1"/>
              </a:solidFill>
            </a:endParaRPr>
          </a:p>
          <a:p>
            <a:pPr marL="342900" indent="-342900">
              <a:buFont typeface="Wingdings" panose="05000000000000000000" pitchFamily="2" charset="2"/>
              <a:buChar char="Ø"/>
            </a:pPr>
            <a:endParaRPr lang="en-AU" b="1" dirty="0"/>
          </a:p>
          <a:p>
            <a:pPr marL="342900" indent="-342900" algn="just">
              <a:buFont typeface="Wingdings" panose="05000000000000000000" pitchFamily="2" charset="2"/>
              <a:buChar char="Ø"/>
            </a:pPr>
            <a:r>
              <a:rPr lang="en-AU" sz="2200" b="1" dirty="0">
                <a:solidFill>
                  <a:schemeClr val="bg1"/>
                </a:solidFill>
              </a:rPr>
              <a:t>Current and former FSFA committee members, FSFA Life Members, former exchange students, school principals &amp; teachers, and past delegation members contributed messages of congratulations and goodwill</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Messages combined into a word document</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Document emailed to SOFA and printed</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Featured at SOFA’s 40</a:t>
            </a:r>
            <a:r>
              <a:rPr lang="en-AU" sz="2200" b="1" baseline="30000" dirty="0">
                <a:solidFill>
                  <a:schemeClr val="bg1"/>
                </a:solidFill>
              </a:rPr>
              <a:t>th</a:t>
            </a:r>
            <a:r>
              <a:rPr lang="en-AU" sz="2200" b="1" dirty="0">
                <a:solidFill>
                  <a:schemeClr val="bg1"/>
                </a:solidFill>
              </a:rPr>
              <a:t> anniversary display</a:t>
            </a:r>
          </a:p>
        </p:txBody>
      </p:sp>
      <p:pic>
        <p:nvPicPr>
          <p:cNvPr id="4" name="Picture 3">
            <a:extLst>
              <a:ext uri="{FF2B5EF4-FFF2-40B4-BE49-F238E27FC236}">
                <a16:creationId xmlns:a16="http://schemas.microsoft.com/office/drawing/2014/main" id="{4033ECAF-9D26-401E-A335-EF56265FD6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5326" y="1498598"/>
            <a:ext cx="5543163" cy="4157372"/>
          </a:xfrm>
          <a:prstGeom prst="rect">
            <a:avLst/>
          </a:prstGeom>
        </p:spPr>
      </p:pic>
    </p:spTree>
    <p:extLst>
      <p:ext uri="{BB962C8B-B14F-4D97-AF65-F5344CB8AC3E}">
        <p14:creationId xmlns:p14="http://schemas.microsoft.com/office/powerpoint/2010/main" val="7675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p:cTn id="1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2">
                                            <p:txEl>
                                              <p:pRg st="3" end="3"/>
                                            </p:txEl>
                                          </p:spTgt>
                                        </p:tgtEl>
                                      </p:cBhvr>
                                    </p:animEffect>
                                  </p:childTnLst>
                                </p:cTn>
                              </p:par>
                            </p:childTnLst>
                          </p:cTn>
                        </p:par>
                        <p:par>
                          <p:cTn id="16" fill="hold">
                            <p:stCondLst>
                              <p:cond delay="4000"/>
                            </p:stCondLst>
                            <p:childTnLst>
                              <p:par>
                                <p:cTn id="17" presetID="53" presetClass="entr" presetSubtype="16" fill="hold" grpId="0" nodeType="afterEffect">
                                  <p:stCondLst>
                                    <p:cond delay="200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p:cTn id="19"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2">
                                            <p:txEl>
                                              <p:pRg st="5" end="5"/>
                                            </p:txEl>
                                          </p:spTgt>
                                        </p:tgtEl>
                                      </p:cBhvr>
                                    </p:animEffect>
                                  </p:childTnLst>
                                </p:cTn>
                              </p:par>
                            </p:childTnLst>
                          </p:cTn>
                        </p:par>
                        <p:par>
                          <p:cTn id="22" fill="hold">
                            <p:stCondLst>
                              <p:cond delay="6500"/>
                            </p:stCondLst>
                            <p:childTnLst>
                              <p:par>
                                <p:cTn id="23" presetID="53" presetClass="entr" presetSubtype="16" fill="hold" grpId="0" nodeType="afterEffect">
                                  <p:stCondLst>
                                    <p:cond delay="200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p:cTn id="2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7" dur="500"/>
                                        <p:tgtEl>
                                          <p:spTgt spid="2">
                                            <p:txEl>
                                              <p:pRg st="7" end="7"/>
                                            </p:txEl>
                                          </p:spTgt>
                                        </p:tgtEl>
                                      </p:cBhvr>
                                    </p:animEffect>
                                  </p:childTnLst>
                                </p:cTn>
                              </p:par>
                            </p:childTnLst>
                          </p:cTn>
                        </p:par>
                        <p:par>
                          <p:cTn id="28" fill="hold">
                            <p:stCondLst>
                              <p:cond delay="9000"/>
                            </p:stCondLst>
                            <p:childTnLst>
                              <p:par>
                                <p:cTn id="29" presetID="53" presetClass="entr" presetSubtype="16" fill="hold" grpId="0" nodeType="afterEffect">
                                  <p:stCondLst>
                                    <p:cond delay="200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p:cTn id="3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3" dur="500"/>
                                        <p:tgtEl>
                                          <p:spTgt spid="2">
                                            <p:txEl>
                                              <p:pRg st="9" end="9"/>
                                            </p:txEl>
                                          </p:spTgt>
                                        </p:tgtEl>
                                      </p:cBhvr>
                                    </p:animEffect>
                                  </p:childTnLst>
                                </p:cTn>
                              </p:par>
                            </p:childTnLst>
                          </p:cTn>
                        </p:par>
                        <p:par>
                          <p:cTn id="34" fill="hold">
                            <p:stCondLst>
                              <p:cond delay="11500"/>
                            </p:stCondLst>
                            <p:childTnLst>
                              <p:par>
                                <p:cTn id="35" presetID="53" presetClass="entr" presetSubtype="16" fill="hold" nodeType="afterEffect">
                                  <p:stCondLst>
                                    <p:cond delay="20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225" y="0"/>
            <a:ext cx="12191550" cy="6857999"/>
          </a:xfrm>
        </p:spPr>
      </p:pic>
      <p:pic>
        <p:nvPicPr>
          <p:cNvPr id="6" name="Picture 5">
            <a:extLst>
              <a:ext uri="{FF2B5EF4-FFF2-40B4-BE49-F238E27FC236}">
                <a16:creationId xmlns:a16="http://schemas.microsoft.com/office/drawing/2014/main" id="{44B72AE5-F3B9-4988-811B-C20711177CA0}"/>
              </a:ext>
            </a:extLst>
          </p:cNvPr>
          <p:cNvPicPr>
            <a:picLocks noChangeAspect="1"/>
          </p:cNvPicPr>
          <p:nvPr/>
        </p:nvPicPr>
        <p:blipFill>
          <a:blip r:embed="rId4"/>
          <a:stretch>
            <a:fillRect/>
          </a:stretch>
        </p:blipFill>
        <p:spPr>
          <a:xfrm>
            <a:off x="-1" y="0"/>
            <a:ext cx="12191549" cy="6858000"/>
          </a:xfrm>
          <a:prstGeom prst="rect">
            <a:avLst/>
          </a:prstGeom>
        </p:spPr>
      </p:pic>
    </p:spTree>
    <p:extLst>
      <p:ext uri="{BB962C8B-B14F-4D97-AF65-F5344CB8AC3E}">
        <p14:creationId xmlns:p14="http://schemas.microsoft.com/office/powerpoint/2010/main" val="94275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21F46-542E-406F-9A7C-7B62D06B16FA}"/>
              </a:ext>
            </a:extLst>
          </p:cNvPr>
          <p:cNvSpPr txBox="1"/>
          <p:nvPr/>
        </p:nvSpPr>
        <p:spPr>
          <a:xfrm>
            <a:off x="130714" y="647900"/>
            <a:ext cx="4722640" cy="5170646"/>
          </a:xfrm>
          <a:prstGeom prst="rect">
            <a:avLst/>
          </a:prstGeom>
          <a:noFill/>
        </p:spPr>
        <p:txBody>
          <a:bodyPr wrap="square">
            <a:spAutoFit/>
          </a:bodyPr>
          <a:lstStyle/>
          <a:p>
            <a:pPr algn="just"/>
            <a:r>
              <a:rPr lang="en-AU" sz="2400" b="1" dirty="0">
                <a:solidFill>
                  <a:schemeClr val="bg1"/>
                </a:solidFill>
              </a:rPr>
              <a:t>Frankston Map Project</a:t>
            </a:r>
          </a:p>
          <a:p>
            <a:pPr algn="just"/>
            <a:endParaRPr lang="en-AU" sz="2400" b="1" dirty="0">
              <a:solidFill>
                <a:schemeClr val="bg1"/>
              </a:solidFill>
            </a:endParaRPr>
          </a:p>
          <a:p>
            <a:pPr marL="342900" indent="-342900" algn="just">
              <a:buFont typeface="Wingdings" panose="05000000000000000000" pitchFamily="2" charset="2"/>
              <a:buChar char="Ø"/>
            </a:pPr>
            <a:endParaRPr lang="en-AU" b="1" dirty="0"/>
          </a:p>
          <a:p>
            <a:pPr marL="342900" indent="-342900" algn="just">
              <a:buFont typeface="Wingdings" panose="05000000000000000000" pitchFamily="2" charset="2"/>
              <a:buChar char="Ø"/>
            </a:pPr>
            <a:r>
              <a:rPr lang="en-AU" sz="2200" b="1" dirty="0">
                <a:solidFill>
                  <a:schemeClr val="bg1"/>
                </a:solidFill>
              </a:rPr>
              <a:t>Map (90 x 90 cm) created from scratch to include city centre, major roads and key landmarks</a:t>
            </a:r>
          </a:p>
          <a:p>
            <a:pPr marL="342900" indent="-342900" algn="just">
              <a:buFont typeface="Wingdings" panose="05000000000000000000" pitchFamily="2" charset="2"/>
              <a:buChar char="Ø"/>
            </a:pPr>
            <a:endParaRPr lang="en-AU" sz="2200" b="1" dirty="0">
              <a:solidFill>
                <a:schemeClr val="bg1"/>
              </a:solidFill>
            </a:endParaRPr>
          </a:p>
          <a:p>
            <a:pPr marL="342900" indent="-342900" algn="just">
              <a:buFont typeface="Wingdings" panose="05000000000000000000" pitchFamily="2" charset="2"/>
              <a:buChar char="Ø"/>
            </a:pPr>
            <a:r>
              <a:rPr lang="en-AU" sz="2200" b="1" dirty="0">
                <a:solidFill>
                  <a:schemeClr val="bg1"/>
                </a:solidFill>
              </a:rPr>
              <a:t>Features many images, green spaces and Australian animals</a:t>
            </a:r>
          </a:p>
          <a:p>
            <a:pPr algn="just"/>
            <a:endParaRPr lang="en-AU" sz="2200" b="1" dirty="0">
              <a:solidFill>
                <a:schemeClr val="bg1"/>
              </a:solidFill>
            </a:endParaRPr>
          </a:p>
          <a:p>
            <a:pPr marL="342900" indent="-342900" algn="just">
              <a:buFont typeface="Wingdings" panose="05000000000000000000" pitchFamily="2" charset="2"/>
              <a:buChar char="Ø"/>
            </a:pPr>
            <a:r>
              <a:rPr lang="en-AU" sz="2200" b="1" dirty="0">
                <a:solidFill>
                  <a:schemeClr val="bg1"/>
                </a:solidFill>
              </a:rPr>
              <a:t>Japanese translations included</a:t>
            </a:r>
          </a:p>
          <a:p>
            <a:pPr marL="342900" indent="-342900" algn="just">
              <a:buFont typeface="Wingdings" panose="05000000000000000000" pitchFamily="2" charset="2"/>
              <a:buChar char="Ø"/>
            </a:pPr>
            <a:endParaRPr lang="en-AU" sz="2200" b="1" dirty="0">
              <a:solidFill>
                <a:schemeClr val="bg1"/>
              </a:solidFill>
            </a:endParaRPr>
          </a:p>
          <a:p>
            <a:pPr marL="342900" indent="-342900" algn="just">
              <a:buFont typeface="Wingdings" panose="05000000000000000000" pitchFamily="2" charset="2"/>
              <a:buChar char="Ø"/>
            </a:pPr>
            <a:r>
              <a:rPr lang="en-AU" sz="2200" b="1" dirty="0">
                <a:solidFill>
                  <a:schemeClr val="bg1"/>
                </a:solidFill>
              </a:rPr>
              <a:t>FSFA’s gift to SOFA will be printed, framed and displayed in Susono schools</a:t>
            </a:r>
          </a:p>
        </p:txBody>
      </p:sp>
      <p:pic>
        <p:nvPicPr>
          <p:cNvPr id="4" name="Picture 3">
            <a:extLst>
              <a:ext uri="{FF2B5EF4-FFF2-40B4-BE49-F238E27FC236}">
                <a16:creationId xmlns:a16="http://schemas.microsoft.com/office/drawing/2014/main" id="{43DEF076-F109-43B0-8496-14FDC6ECEE89}"/>
              </a:ext>
            </a:extLst>
          </p:cNvPr>
          <p:cNvPicPr>
            <a:picLocks noChangeAspect="1"/>
          </p:cNvPicPr>
          <p:nvPr/>
        </p:nvPicPr>
        <p:blipFill>
          <a:blip r:embed="rId2"/>
          <a:stretch>
            <a:fillRect/>
          </a:stretch>
        </p:blipFill>
        <p:spPr>
          <a:xfrm>
            <a:off x="5334000" y="-14066"/>
            <a:ext cx="6858000" cy="6858000"/>
          </a:xfrm>
          <a:prstGeom prst="rect">
            <a:avLst/>
          </a:prstGeom>
        </p:spPr>
      </p:pic>
    </p:spTree>
    <p:extLst>
      <p:ext uri="{BB962C8B-B14F-4D97-AF65-F5344CB8AC3E}">
        <p14:creationId xmlns:p14="http://schemas.microsoft.com/office/powerpoint/2010/main" val="29858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p:cTn id="1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2">
                                            <p:txEl>
                                              <p:pRg st="3" end="3"/>
                                            </p:txEl>
                                          </p:spTgt>
                                        </p:tgtEl>
                                      </p:cBhvr>
                                    </p:animEffect>
                                  </p:childTnLst>
                                </p:cTn>
                              </p:par>
                            </p:childTnLst>
                          </p:cTn>
                        </p:par>
                        <p:par>
                          <p:cTn id="16" fill="hold">
                            <p:stCondLst>
                              <p:cond delay="4000"/>
                            </p:stCondLst>
                            <p:childTnLst>
                              <p:par>
                                <p:cTn id="17" presetID="53" presetClass="entr" presetSubtype="16" fill="hold" grpId="0" nodeType="afterEffect">
                                  <p:stCondLst>
                                    <p:cond delay="200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p:cTn id="19"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2">
                                            <p:txEl>
                                              <p:pRg st="5" end="5"/>
                                            </p:txEl>
                                          </p:spTgt>
                                        </p:tgtEl>
                                      </p:cBhvr>
                                    </p:animEffect>
                                  </p:childTnLst>
                                </p:cTn>
                              </p:par>
                            </p:childTnLst>
                          </p:cTn>
                        </p:par>
                        <p:par>
                          <p:cTn id="22" fill="hold">
                            <p:stCondLst>
                              <p:cond delay="6500"/>
                            </p:stCondLst>
                            <p:childTnLst>
                              <p:par>
                                <p:cTn id="23" presetID="53" presetClass="entr" presetSubtype="16" fill="hold" grpId="0" nodeType="afterEffect">
                                  <p:stCondLst>
                                    <p:cond delay="200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p:cTn id="2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7" dur="500"/>
                                        <p:tgtEl>
                                          <p:spTgt spid="2">
                                            <p:txEl>
                                              <p:pRg st="7" end="7"/>
                                            </p:txEl>
                                          </p:spTgt>
                                        </p:tgtEl>
                                      </p:cBhvr>
                                    </p:animEffect>
                                  </p:childTnLst>
                                </p:cTn>
                              </p:par>
                            </p:childTnLst>
                          </p:cTn>
                        </p:par>
                        <p:par>
                          <p:cTn id="28" fill="hold">
                            <p:stCondLst>
                              <p:cond delay="9000"/>
                            </p:stCondLst>
                            <p:childTnLst>
                              <p:par>
                                <p:cTn id="29" presetID="53" presetClass="entr" presetSubtype="16" fill="hold" grpId="0" nodeType="afterEffect">
                                  <p:stCondLst>
                                    <p:cond delay="200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p:cTn id="3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3" dur="500"/>
                                        <p:tgtEl>
                                          <p:spTgt spid="2">
                                            <p:txEl>
                                              <p:pRg st="9" end="9"/>
                                            </p:txEl>
                                          </p:spTgt>
                                        </p:tgtEl>
                                      </p:cBhvr>
                                    </p:animEffect>
                                  </p:childTnLst>
                                </p:cTn>
                              </p:par>
                            </p:childTnLst>
                          </p:cTn>
                        </p:par>
                        <p:par>
                          <p:cTn id="34" fill="hold">
                            <p:stCondLst>
                              <p:cond delay="11500"/>
                            </p:stCondLst>
                            <p:childTnLst>
                              <p:par>
                                <p:cTn id="35" presetID="14" presetClass="entr" presetSubtype="10" fill="hold" nodeType="afterEffect">
                                  <p:stCondLst>
                                    <p:cond delay="500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88A5D2-E95E-49D9-862A-5957B9F46B70}"/>
              </a:ext>
            </a:extLst>
          </p:cNvPr>
          <p:cNvSpPr txBox="1"/>
          <p:nvPr/>
        </p:nvSpPr>
        <p:spPr>
          <a:xfrm>
            <a:off x="888362" y="198568"/>
            <a:ext cx="9640301" cy="1754326"/>
          </a:xfrm>
          <a:prstGeom prst="rect">
            <a:avLst/>
          </a:prstGeom>
          <a:noFill/>
        </p:spPr>
        <p:txBody>
          <a:bodyPr wrap="square">
            <a:spAutoFit/>
          </a:bodyPr>
          <a:lstStyle/>
          <a:p>
            <a:r>
              <a:rPr lang="en-AU" sz="2400" b="1" dirty="0">
                <a:solidFill>
                  <a:schemeClr val="bg1"/>
                </a:solidFill>
              </a:rPr>
              <a:t>Frankston Information Booklet and “I LOVE FRANKSTON” Stickers</a:t>
            </a:r>
          </a:p>
          <a:p>
            <a:pPr marL="342900" indent="-342900">
              <a:buFont typeface="Wingdings" panose="05000000000000000000" pitchFamily="2" charset="2"/>
              <a:buChar char="Ø"/>
            </a:pPr>
            <a:endParaRPr lang="en-AU" b="1" dirty="0"/>
          </a:p>
          <a:p>
            <a:pPr marL="342900" indent="-342900" algn="just">
              <a:buFont typeface="Wingdings" panose="05000000000000000000" pitchFamily="2" charset="2"/>
              <a:buChar char="Ø"/>
            </a:pPr>
            <a:r>
              <a:rPr lang="en-AU" sz="2200" b="1" dirty="0">
                <a:solidFill>
                  <a:schemeClr val="bg1"/>
                </a:solidFill>
              </a:rPr>
              <a:t>Sourced from the Frankston Information Centre</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Posted to Susono and given to citizens at the 40</a:t>
            </a:r>
            <a:r>
              <a:rPr lang="en-AU" sz="2200" b="1" baseline="30000" dirty="0">
                <a:solidFill>
                  <a:schemeClr val="bg1"/>
                </a:solidFill>
              </a:rPr>
              <a:t>th</a:t>
            </a:r>
            <a:r>
              <a:rPr lang="en-AU" sz="2200" b="1" dirty="0">
                <a:solidFill>
                  <a:schemeClr val="bg1"/>
                </a:solidFill>
              </a:rPr>
              <a:t> anniversary display</a:t>
            </a:r>
          </a:p>
        </p:txBody>
      </p:sp>
      <p:pic>
        <p:nvPicPr>
          <p:cNvPr id="4" name="Picture 3">
            <a:extLst>
              <a:ext uri="{FF2B5EF4-FFF2-40B4-BE49-F238E27FC236}">
                <a16:creationId xmlns:a16="http://schemas.microsoft.com/office/drawing/2014/main" id="{77A87E13-7C7C-4A39-8881-5A14DEEBF681}"/>
              </a:ext>
            </a:extLst>
          </p:cNvPr>
          <p:cNvPicPr>
            <a:picLocks noChangeAspect="1"/>
          </p:cNvPicPr>
          <p:nvPr/>
        </p:nvPicPr>
        <p:blipFill>
          <a:blip r:embed="rId2"/>
          <a:srcRect/>
          <a:stretch/>
        </p:blipFill>
        <p:spPr>
          <a:xfrm rot="742615">
            <a:off x="2940461" y="2262919"/>
            <a:ext cx="3042330" cy="4299132"/>
          </a:xfrm>
          <a:prstGeom prst="rect">
            <a:avLst/>
          </a:prstGeom>
        </p:spPr>
      </p:pic>
      <p:pic>
        <p:nvPicPr>
          <p:cNvPr id="6" name="Picture 5">
            <a:extLst>
              <a:ext uri="{FF2B5EF4-FFF2-40B4-BE49-F238E27FC236}">
                <a16:creationId xmlns:a16="http://schemas.microsoft.com/office/drawing/2014/main" id="{83C51C5B-5838-438C-A519-AD96836479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94201">
            <a:off x="7725589" y="3775165"/>
            <a:ext cx="1955696" cy="1711234"/>
          </a:xfrm>
          <a:prstGeom prst="rect">
            <a:avLst/>
          </a:prstGeom>
        </p:spPr>
      </p:pic>
    </p:spTree>
    <p:extLst>
      <p:ext uri="{BB962C8B-B14F-4D97-AF65-F5344CB8AC3E}">
        <p14:creationId xmlns:p14="http://schemas.microsoft.com/office/powerpoint/2010/main" val="10067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2">
                                            <p:txEl>
                                              <p:pRg st="2" end="2"/>
                                            </p:txEl>
                                          </p:spTgt>
                                        </p:tgtEl>
                                      </p:cBhvr>
                                    </p:animEffect>
                                  </p:childTnLst>
                                </p:cTn>
                              </p:par>
                            </p:childTnLst>
                          </p:cTn>
                        </p:par>
                        <p:par>
                          <p:cTn id="16" fill="hold">
                            <p:stCondLst>
                              <p:cond delay="4000"/>
                            </p:stCondLst>
                            <p:childTnLst>
                              <p:par>
                                <p:cTn id="17" presetID="53" presetClass="entr" presetSubtype="16" fill="hold" grpId="0" nodeType="afterEffect">
                                  <p:stCondLst>
                                    <p:cond delay="200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
                                            <p:txEl>
                                              <p:pRg st="4" end="4"/>
                                            </p:txEl>
                                          </p:spTgt>
                                        </p:tgtEl>
                                      </p:cBhvr>
                                    </p:animEffect>
                                  </p:childTnLst>
                                </p:cTn>
                              </p:par>
                            </p:childTnLst>
                          </p:cTn>
                        </p:par>
                        <p:par>
                          <p:cTn id="22" fill="hold">
                            <p:stCondLst>
                              <p:cond delay="6500"/>
                            </p:stCondLst>
                            <p:childTnLst>
                              <p:par>
                                <p:cTn id="23" presetID="3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par>
                          <p:cTn id="29" fill="hold">
                            <p:stCondLst>
                              <p:cond delay="10500"/>
                            </p:stCondLst>
                            <p:childTnLst>
                              <p:par>
                                <p:cTn id="30" presetID="26" presetClass="entr" presetSubtype="0" fill="hold" nodeType="after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9FD827-7971-4C7E-A1F7-424FCB0D34D4}"/>
              </a:ext>
            </a:extLst>
          </p:cNvPr>
          <p:cNvSpPr txBox="1"/>
          <p:nvPr/>
        </p:nvSpPr>
        <p:spPr>
          <a:xfrm>
            <a:off x="888361" y="198568"/>
            <a:ext cx="10467497" cy="6524863"/>
          </a:xfrm>
          <a:prstGeom prst="rect">
            <a:avLst/>
          </a:prstGeom>
          <a:noFill/>
        </p:spPr>
        <p:txBody>
          <a:bodyPr wrap="square">
            <a:spAutoFit/>
          </a:bodyPr>
          <a:lstStyle/>
          <a:p>
            <a:r>
              <a:rPr lang="en-AU" sz="2400" b="1" dirty="0">
                <a:solidFill>
                  <a:schemeClr val="bg1"/>
                </a:solidFill>
              </a:rPr>
              <a:t>Student Exchange Activities During Lockdown and COVID</a:t>
            </a:r>
          </a:p>
          <a:p>
            <a:endParaRPr lang="en-AU" sz="2400" b="1" dirty="0">
              <a:solidFill>
                <a:schemeClr val="bg1"/>
              </a:solidFill>
            </a:endParaRPr>
          </a:p>
          <a:p>
            <a:pPr marL="342900" indent="-342900">
              <a:buFont typeface="Wingdings" panose="05000000000000000000" pitchFamily="2" charset="2"/>
              <a:buChar char="Ø"/>
            </a:pPr>
            <a:endParaRPr lang="en-AU" b="1" dirty="0"/>
          </a:p>
          <a:p>
            <a:pPr marL="342900" indent="-342900" algn="just">
              <a:buFont typeface="Wingdings" panose="05000000000000000000" pitchFamily="2" charset="2"/>
              <a:buChar char="Ø"/>
            </a:pPr>
            <a:r>
              <a:rPr lang="en-AU" sz="2200" b="1" dirty="0">
                <a:solidFill>
                  <a:schemeClr val="bg1"/>
                </a:solidFill>
              </a:rPr>
              <a:t>Derinya Primary School and Susono Nishi Elementary School</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Regular Cultural Visits and Exchanges (August &amp; October) cancelled</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Both schools worked in conjunction with the Susono Board of Education</a:t>
            </a:r>
          </a:p>
          <a:p>
            <a:pPr marL="342900" indent="-342900">
              <a:buFont typeface="Wingdings" panose="05000000000000000000" pitchFamily="2" charset="2"/>
              <a:buChar char="Ø"/>
            </a:pPr>
            <a:endParaRPr lang="en-AU" sz="2200" b="1" dirty="0">
              <a:solidFill>
                <a:schemeClr val="bg1"/>
              </a:solidFill>
            </a:endParaRPr>
          </a:p>
          <a:p>
            <a:r>
              <a:rPr lang="en-AU" sz="2200" b="1" dirty="0">
                <a:solidFill>
                  <a:schemeClr val="bg1"/>
                </a:solidFill>
              </a:rPr>
              <a:t>October 2021:</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Students prepared handwritten pen-pal letters which also included origami, handmade bracelets, pictures and photos to surprise their pen-pals!</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Webex live chats between classes with students preparing and presenting information about each other’s city</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Self-introductions; interesting facts about each city; visual aids such as maps, photos and sketches aided the exchange of information</a:t>
            </a:r>
          </a:p>
        </p:txBody>
      </p:sp>
    </p:spTree>
    <p:extLst>
      <p:ext uri="{BB962C8B-B14F-4D97-AF65-F5344CB8AC3E}">
        <p14:creationId xmlns:p14="http://schemas.microsoft.com/office/powerpoint/2010/main" val="21332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p:cTn id="1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2">
                                            <p:txEl>
                                              <p:pRg st="3" end="3"/>
                                            </p:txEl>
                                          </p:spTgt>
                                        </p:tgtEl>
                                      </p:cBhvr>
                                    </p:animEffect>
                                  </p:childTnLst>
                                </p:cTn>
                              </p:par>
                            </p:childTnLst>
                          </p:cTn>
                        </p:par>
                        <p:par>
                          <p:cTn id="16" fill="hold">
                            <p:stCondLst>
                              <p:cond delay="4000"/>
                            </p:stCondLst>
                            <p:childTnLst>
                              <p:par>
                                <p:cTn id="17" presetID="53" presetClass="entr" presetSubtype="16" fill="hold" grpId="0" nodeType="afterEffect">
                                  <p:stCondLst>
                                    <p:cond delay="200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p:cTn id="19"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2">
                                            <p:txEl>
                                              <p:pRg st="5" end="5"/>
                                            </p:txEl>
                                          </p:spTgt>
                                        </p:tgtEl>
                                      </p:cBhvr>
                                    </p:animEffect>
                                  </p:childTnLst>
                                </p:cTn>
                              </p:par>
                            </p:childTnLst>
                          </p:cTn>
                        </p:par>
                        <p:par>
                          <p:cTn id="22" fill="hold">
                            <p:stCondLst>
                              <p:cond delay="6500"/>
                            </p:stCondLst>
                            <p:childTnLst>
                              <p:par>
                                <p:cTn id="23" presetID="53" presetClass="entr" presetSubtype="16" fill="hold" grpId="0" nodeType="afterEffect">
                                  <p:stCondLst>
                                    <p:cond delay="200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p:cTn id="2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7" dur="500"/>
                                        <p:tgtEl>
                                          <p:spTgt spid="2">
                                            <p:txEl>
                                              <p:pRg st="7" end="7"/>
                                            </p:txEl>
                                          </p:spTgt>
                                        </p:tgtEl>
                                      </p:cBhvr>
                                    </p:animEffect>
                                  </p:childTnLst>
                                </p:cTn>
                              </p:par>
                            </p:childTnLst>
                          </p:cTn>
                        </p:par>
                        <p:par>
                          <p:cTn id="28" fill="hold">
                            <p:stCondLst>
                              <p:cond delay="9000"/>
                            </p:stCondLst>
                            <p:childTnLst>
                              <p:par>
                                <p:cTn id="29" presetID="53" presetClass="entr" presetSubtype="16" fill="hold" grpId="0" nodeType="afterEffect">
                                  <p:stCondLst>
                                    <p:cond delay="200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p:cTn id="3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3" dur="500"/>
                                        <p:tgtEl>
                                          <p:spTgt spid="2">
                                            <p:txEl>
                                              <p:pRg st="9" end="9"/>
                                            </p:txEl>
                                          </p:spTgt>
                                        </p:tgtEl>
                                      </p:cBhvr>
                                    </p:animEffect>
                                  </p:childTnLst>
                                </p:cTn>
                              </p:par>
                            </p:childTnLst>
                          </p:cTn>
                        </p:par>
                        <p:par>
                          <p:cTn id="34" fill="hold">
                            <p:stCondLst>
                              <p:cond delay="11500"/>
                            </p:stCondLst>
                            <p:childTnLst>
                              <p:par>
                                <p:cTn id="35" presetID="53" presetClass="entr" presetSubtype="16" fill="hold" grpId="0" nodeType="afterEffect">
                                  <p:stCondLst>
                                    <p:cond delay="200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p:cTn id="37"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39" dur="500"/>
                                        <p:tgtEl>
                                          <p:spTgt spid="2">
                                            <p:txEl>
                                              <p:pRg st="11" end="11"/>
                                            </p:txEl>
                                          </p:spTgt>
                                        </p:tgtEl>
                                      </p:cBhvr>
                                    </p:animEffect>
                                  </p:childTnLst>
                                </p:cTn>
                              </p:par>
                            </p:childTnLst>
                          </p:cTn>
                        </p:par>
                        <p:par>
                          <p:cTn id="40" fill="hold">
                            <p:stCondLst>
                              <p:cond delay="14000"/>
                            </p:stCondLst>
                            <p:childTnLst>
                              <p:par>
                                <p:cTn id="41" presetID="53" presetClass="entr" presetSubtype="16" fill="hold" grpId="0" nodeType="afterEffect">
                                  <p:stCondLst>
                                    <p:cond delay="2000"/>
                                  </p:stCondLst>
                                  <p:childTnLst>
                                    <p:set>
                                      <p:cBhvr>
                                        <p:cTn id="42" dur="1" fill="hold">
                                          <p:stCondLst>
                                            <p:cond delay="0"/>
                                          </p:stCondLst>
                                        </p:cTn>
                                        <p:tgtEl>
                                          <p:spTgt spid="2">
                                            <p:txEl>
                                              <p:pRg st="13" end="13"/>
                                            </p:txEl>
                                          </p:spTgt>
                                        </p:tgtEl>
                                        <p:attrNameLst>
                                          <p:attrName>style.visibility</p:attrName>
                                        </p:attrNameLst>
                                      </p:cBhvr>
                                      <p:to>
                                        <p:strVal val="visible"/>
                                      </p:to>
                                    </p:set>
                                    <p:anim calcmode="lin" valueType="num">
                                      <p:cBhvr>
                                        <p:cTn id="43"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13" end="13"/>
                                            </p:txEl>
                                          </p:spTgt>
                                        </p:tgtEl>
                                        <p:attrNameLst>
                                          <p:attrName>ppt_h</p:attrName>
                                        </p:attrNameLst>
                                      </p:cBhvr>
                                      <p:tavLst>
                                        <p:tav tm="0">
                                          <p:val>
                                            <p:fltVal val="0"/>
                                          </p:val>
                                        </p:tav>
                                        <p:tav tm="100000">
                                          <p:val>
                                            <p:strVal val="#ppt_h"/>
                                          </p:val>
                                        </p:tav>
                                      </p:tavLst>
                                    </p:anim>
                                    <p:animEffect transition="in" filter="fade">
                                      <p:cBhvr>
                                        <p:cTn id="45" dur="500"/>
                                        <p:tgtEl>
                                          <p:spTgt spid="2">
                                            <p:txEl>
                                              <p:pRg st="13" end="13"/>
                                            </p:txEl>
                                          </p:spTgt>
                                        </p:tgtEl>
                                      </p:cBhvr>
                                    </p:animEffect>
                                  </p:childTnLst>
                                </p:cTn>
                              </p:par>
                            </p:childTnLst>
                          </p:cTn>
                        </p:par>
                        <p:par>
                          <p:cTn id="46" fill="hold">
                            <p:stCondLst>
                              <p:cond delay="16500"/>
                            </p:stCondLst>
                            <p:childTnLst>
                              <p:par>
                                <p:cTn id="47" presetID="53" presetClass="entr" presetSubtype="16" fill="hold" grpId="0" nodeType="afterEffect">
                                  <p:stCondLst>
                                    <p:cond delay="2000"/>
                                  </p:stCondLst>
                                  <p:childTnLst>
                                    <p:set>
                                      <p:cBhvr>
                                        <p:cTn id="48" dur="1" fill="hold">
                                          <p:stCondLst>
                                            <p:cond delay="0"/>
                                          </p:stCondLst>
                                        </p:cTn>
                                        <p:tgtEl>
                                          <p:spTgt spid="2">
                                            <p:txEl>
                                              <p:pRg st="15" end="15"/>
                                            </p:txEl>
                                          </p:spTgt>
                                        </p:tgtEl>
                                        <p:attrNameLst>
                                          <p:attrName>style.visibility</p:attrName>
                                        </p:attrNameLst>
                                      </p:cBhvr>
                                      <p:to>
                                        <p:strVal val="visible"/>
                                      </p:to>
                                    </p:set>
                                    <p:anim calcmode="lin" valueType="num">
                                      <p:cBhvr>
                                        <p:cTn id="49"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51"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dvAuto="100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7225F-8F88-470F-989E-FE44B8088B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353273" y="0"/>
            <a:ext cx="4838728" cy="4772121"/>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D3B944BE-CF0A-478A-BB27-44AE2AD00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7353272" cy="342900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0E26E41-30A8-4604-A3AD-0DCCBB873DB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0" y="3421169"/>
            <a:ext cx="6140149" cy="3436831"/>
          </a:xfrm>
          <a:prstGeom prst="rect">
            <a:avLst/>
          </a:prstGeom>
          <a:noFill/>
          <a:ln>
            <a:noFill/>
          </a:ln>
        </p:spPr>
      </p:pic>
      <p:pic>
        <p:nvPicPr>
          <p:cNvPr id="5" name="Picture 4">
            <a:extLst>
              <a:ext uri="{FF2B5EF4-FFF2-40B4-BE49-F238E27FC236}">
                <a16:creationId xmlns:a16="http://schemas.microsoft.com/office/drawing/2014/main" id="{1D21F1DB-6538-49E9-B4D5-69E6721A0B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438447"/>
            <a:ext cx="6096000" cy="34255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918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F699C4-7FE9-4035-95F9-D737AD69AB62}"/>
              </a:ext>
            </a:extLst>
          </p:cNvPr>
          <p:cNvPicPr>
            <a:picLocks noChangeAspect="1"/>
          </p:cNvPicPr>
          <p:nvPr/>
        </p:nvPicPr>
        <p:blipFill>
          <a:blip r:embed="rId2"/>
          <a:stretch>
            <a:fillRect/>
          </a:stretch>
        </p:blipFill>
        <p:spPr>
          <a:xfrm>
            <a:off x="4458890" y="0"/>
            <a:ext cx="3161109" cy="6858000"/>
          </a:xfrm>
          <a:prstGeom prst="rect">
            <a:avLst/>
          </a:prstGeom>
        </p:spPr>
      </p:pic>
      <p:pic>
        <p:nvPicPr>
          <p:cNvPr id="3" name="Picture 2">
            <a:extLst>
              <a:ext uri="{FF2B5EF4-FFF2-40B4-BE49-F238E27FC236}">
                <a16:creationId xmlns:a16="http://schemas.microsoft.com/office/drawing/2014/main" id="{A2A05B96-6DFD-4CA3-B02B-65E1BFF3D8BC}"/>
              </a:ext>
            </a:extLst>
          </p:cNvPr>
          <p:cNvPicPr>
            <a:picLocks noChangeAspect="1"/>
          </p:cNvPicPr>
          <p:nvPr/>
        </p:nvPicPr>
        <p:blipFill>
          <a:blip r:embed="rId3"/>
          <a:stretch>
            <a:fillRect/>
          </a:stretch>
        </p:blipFill>
        <p:spPr>
          <a:xfrm>
            <a:off x="7620000" y="0"/>
            <a:ext cx="4572000" cy="3429000"/>
          </a:xfrm>
          <a:prstGeom prst="rect">
            <a:avLst/>
          </a:prstGeom>
        </p:spPr>
      </p:pic>
      <p:pic>
        <p:nvPicPr>
          <p:cNvPr id="5" name="Picture 4">
            <a:extLst>
              <a:ext uri="{FF2B5EF4-FFF2-40B4-BE49-F238E27FC236}">
                <a16:creationId xmlns:a16="http://schemas.microsoft.com/office/drawing/2014/main" id="{44399873-6FE7-4C60-A127-234723364CEF}"/>
              </a:ext>
            </a:extLst>
          </p:cNvPr>
          <p:cNvPicPr>
            <a:picLocks noChangeAspect="1"/>
          </p:cNvPicPr>
          <p:nvPr/>
        </p:nvPicPr>
        <p:blipFill>
          <a:blip r:embed="rId4"/>
          <a:stretch>
            <a:fillRect/>
          </a:stretch>
        </p:blipFill>
        <p:spPr>
          <a:xfrm>
            <a:off x="0" y="0"/>
            <a:ext cx="4572000" cy="3429000"/>
          </a:xfrm>
          <a:prstGeom prst="rect">
            <a:avLst/>
          </a:prstGeom>
        </p:spPr>
      </p:pic>
      <p:pic>
        <p:nvPicPr>
          <p:cNvPr id="7" name="Picture 6">
            <a:extLst>
              <a:ext uri="{FF2B5EF4-FFF2-40B4-BE49-F238E27FC236}">
                <a16:creationId xmlns:a16="http://schemas.microsoft.com/office/drawing/2014/main" id="{C59515B8-3759-404E-86A6-F3B8F32E32B6}"/>
              </a:ext>
            </a:extLst>
          </p:cNvPr>
          <p:cNvPicPr>
            <a:picLocks noChangeAspect="1"/>
          </p:cNvPicPr>
          <p:nvPr/>
        </p:nvPicPr>
        <p:blipFill>
          <a:blip r:embed="rId5"/>
          <a:stretch>
            <a:fillRect/>
          </a:stretch>
        </p:blipFill>
        <p:spPr>
          <a:xfrm>
            <a:off x="7620000" y="3429001"/>
            <a:ext cx="4572000" cy="3429000"/>
          </a:xfrm>
          <a:prstGeom prst="rect">
            <a:avLst/>
          </a:prstGeom>
        </p:spPr>
      </p:pic>
      <p:pic>
        <p:nvPicPr>
          <p:cNvPr id="9" name="Picture 8">
            <a:extLst>
              <a:ext uri="{FF2B5EF4-FFF2-40B4-BE49-F238E27FC236}">
                <a16:creationId xmlns:a16="http://schemas.microsoft.com/office/drawing/2014/main" id="{02CB9BA3-7565-48C9-B5F3-7BBC6A98B8A7}"/>
              </a:ext>
            </a:extLst>
          </p:cNvPr>
          <p:cNvPicPr>
            <a:picLocks noChangeAspect="1"/>
          </p:cNvPicPr>
          <p:nvPr/>
        </p:nvPicPr>
        <p:blipFill>
          <a:blip r:embed="rId6"/>
          <a:stretch>
            <a:fillRect/>
          </a:stretch>
        </p:blipFill>
        <p:spPr>
          <a:xfrm>
            <a:off x="0" y="3428998"/>
            <a:ext cx="4572001" cy="3429001"/>
          </a:xfrm>
          <a:prstGeom prst="rect">
            <a:avLst/>
          </a:prstGeom>
        </p:spPr>
      </p:pic>
    </p:spTree>
    <p:extLst>
      <p:ext uri="{BB962C8B-B14F-4D97-AF65-F5344CB8AC3E}">
        <p14:creationId xmlns:p14="http://schemas.microsoft.com/office/powerpoint/2010/main" val="494512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4FA673-DF19-433B-B25A-8BA8C7340CCB}"/>
              </a:ext>
            </a:extLst>
          </p:cNvPr>
          <p:cNvSpPr txBox="1"/>
          <p:nvPr/>
        </p:nvSpPr>
        <p:spPr>
          <a:xfrm>
            <a:off x="544844" y="157171"/>
            <a:ext cx="11054973" cy="2769989"/>
          </a:xfrm>
          <a:prstGeom prst="rect">
            <a:avLst/>
          </a:prstGeom>
          <a:noFill/>
        </p:spPr>
        <p:txBody>
          <a:bodyPr wrap="square">
            <a:spAutoFit/>
          </a:bodyPr>
          <a:lstStyle/>
          <a:p>
            <a:r>
              <a:rPr lang="en-AU" sz="2400" b="1" dirty="0">
                <a:solidFill>
                  <a:schemeClr val="bg1"/>
                </a:solidFill>
              </a:rPr>
              <a:t>Susono’s Sister City 40</a:t>
            </a:r>
            <a:r>
              <a:rPr lang="en-AU" sz="2400" b="1" baseline="30000" dirty="0">
                <a:solidFill>
                  <a:schemeClr val="bg1"/>
                </a:solidFill>
              </a:rPr>
              <a:t>th</a:t>
            </a:r>
            <a:r>
              <a:rPr lang="en-AU" sz="2400" b="1" dirty="0">
                <a:solidFill>
                  <a:schemeClr val="bg1"/>
                </a:solidFill>
              </a:rPr>
              <a:t> Anniversary Ceremony – 12</a:t>
            </a:r>
            <a:r>
              <a:rPr lang="en-AU" sz="2400" b="1" baseline="30000" dirty="0">
                <a:solidFill>
                  <a:schemeClr val="bg1"/>
                </a:solidFill>
              </a:rPr>
              <a:t>th</a:t>
            </a:r>
            <a:r>
              <a:rPr lang="en-AU" sz="2400" b="1" dirty="0">
                <a:solidFill>
                  <a:schemeClr val="bg1"/>
                </a:solidFill>
              </a:rPr>
              <a:t> February 2022</a:t>
            </a:r>
          </a:p>
          <a:p>
            <a:pPr marL="342900" indent="-342900">
              <a:buFont typeface="Wingdings" panose="05000000000000000000" pitchFamily="2" charset="2"/>
              <a:buChar char="Ø"/>
            </a:pPr>
            <a:endParaRPr lang="en-AU" b="1" dirty="0"/>
          </a:p>
          <a:p>
            <a:pPr marL="342900" indent="-342900">
              <a:buFont typeface="Wingdings" panose="05000000000000000000" pitchFamily="2" charset="2"/>
              <a:buChar char="Ø"/>
            </a:pPr>
            <a:r>
              <a:rPr lang="en-AU" sz="2200" b="1" dirty="0">
                <a:solidFill>
                  <a:schemeClr val="bg1"/>
                </a:solidFill>
              </a:rPr>
              <a:t>Very formal ceremony</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Frankston Showcase Video opened the ceremony</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Speeches by Frankston Mayor and FSFA Chairperson via Zoom with Japanese translations provided by FSFA committee members (former exchange students)</a:t>
            </a:r>
          </a:p>
        </p:txBody>
      </p:sp>
      <p:pic>
        <p:nvPicPr>
          <p:cNvPr id="7" name="Picture 6">
            <a:extLst>
              <a:ext uri="{FF2B5EF4-FFF2-40B4-BE49-F238E27FC236}">
                <a16:creationId xmlns:a16="http://schemas.microsoft.com/office/drawing/2014/main" id="{2F5B50E1-EF9C-42F0-BAD4-FCCC778FA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696" y="3097805"/>
            <a:ext cx="5228940" cy="3485458"/>
          </a:xfrm>
          <a:prstGeom prst="rect">
            <a:avLst/>
          </a:prstGeom>
        </p:spPr>
      </p:pic>
      <p:pic>
        <p:nvPicPr>
          <p:cNvPr id="8" name="Picture 7">
            <a:extLst>
              <a:ext uri="{FF2B5EF4-FFF2-40B4-BE49-F238E27FC236}">
                <a16:creationId xmlns:a16="http://schemas.microsoft.com/office/drawing/2014/main" id="{AB85DE0E-A93A-4F3D-9282-6C0D6F29113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4364" y="3097805"/>
            <a:ext cx="5228940" cy="3485458"/>
          </a:xfrm>
          <a:prstGeom prst="rect">
            <a:avLst/>
          </a:prstGeom>
          <a:noFill/>
          <a:ln>
            <a:noFill/>
          </a:ln>
        </p:spPr>
      </p:pic>
    </p:spTree>
    <p:extLst>
      <p:ext uri="{BB962C8B-B14F-4D97-AF65-F5344CB8AC3E}">
        <p14:creationId xmlns:p14="http://schemas.microsoft.com/office/powerpoint/2010/main" val="28563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2500"/>
                            </p:stCondLst>
                            <p:childTnLst>
                              <p:par>
                                <p:cTn id="11" presetID="53" presetClass="entr" presetSubtype="16" fill="hold" grpId="0"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6">
                                            <p:txEl>
                                              <p:pRg st="2" end="2"/>
                                            </p:txEl>
                                          </p:spTgt>
                                        </p:tgtEl>
                                      </p:cBhvr>
                                    </p:animEffect>
                                  </p:childTnLst>
                                </p:cTn>
                              </p:par>
                            </p:childTnLst>
                          </p:cTn>
                        </p:par>
                        <p:par>
                          <p:cTn id="16" fill="hold">
                            <p:stCondLst>
                              <p:cond delay="5000"/>
                            </p:stCondLst>
                            <p:childTnLst>
                              <p:par>
                                <p:cTn id="17" presetID="53" presetClass="entr" presetSubtype="16" fill="hold" grpId="0" nodeType="afterEffect">
                                  <p:stCondLst>
                                    <p:cond delay="200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6">
                                            <p:txEl>
                                              <p:pRg st="4" end="4"/>
                                            </p:txEl>
                                          </p:spTgt>
                                        </p:tgtEl>
                                      </p:cBhvr>
                                    </p:animEffect>
                                  </p:childTnLst>
                                </p:cTn>
                              </p:par>
                            </p:childTnLst>
                          </p:cTn>
                        </p:par>
                        <p:par>
                          <p:cTn id="22" fill="hold">
                            <p:stCondLst>
                              <p:cond delay="7500"/>
                            </p:stCondLst>
                            <p:childTnLst>
                              <p:par>
                                <p:cTn id="23" presetID="53" presetClass="entr" presetSubtype="16" fill="hold" grpId="0" nodeType="afterEffect">
                                  <p:stCondLst>
                                    <p:cond delay="200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p:cTn id="25"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6">
                                            <p:txEl>
                                              <p:pRg st="6" end="6"/>
                                            </p:txEl>
                                          </p:spTgt>
                                        </p:tgtEl>
                                      </p:cBhvr>
                                    </p:animEffect>
                                  </p:childTnLst>
                                </p:cTn>
                              </p:par>
                            </p:childTnLst>
                          </p:cTn>
                        </p:par>
                        <p:par>
                          <p:cTn id="28" fill="hold">
                            <p:stCondLst>
                              <p:cond delay="10000"/>
                            </p:stCondLst>
                            <p:childTnLst>
                              <p:par>
                                <p:cTn id="29" presetID="21"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par>
                          <p:cTn id="32" fill="hold">
                            <p:stCondLst>
                              <p:cond delay="15000"/>
                            </p:stCondLst>
                            <p:childTnLst>
                              <p:par>
                                <p:cTn id="33" presetID="14" presetClass="entr" presetSubtype="10" fill="hold"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97149-9853-4338-B141-301DEE5FD636}"/>
              </a:ext>
            </a:extLst>
          </p:cNvPr>
          <p:cNvSpPr txBox="1"/>
          <p:nvPr/>
        </p:nvSpPr>
        <p:spPr>
          <a:xfrm>
            <a:off x="544844" y="157171"/>
            <a:ext cx="11054973" cy="3108543"/>
          </a:xfrm>
          <a:prstGeom prst="rect">
            <a:avLst/>
          </a:prstGeom>
          <a:noFill/>
        </p:spPr>
        <p:txBody>
          <a:bodyPr wrap="square">
            <a:spAutoFit/>
          </a:bodyPr>
          <a:lstStyle/>
          <a:p>
            <a:r>
              <a:rPr lang="en-AU" sz="2400" b="1" dirty="0">
                <a:solidFill>
                  <a:schemeClr val="bg1"/>
                </a:solidFill>
              </a:rPr>
              <a:t>Frankston’s Sister City 40</a:t>
            </a:r>
            <a:r>
              <a:rPr lang="en-AU" sz="2400" b="1" baseline="30000" dirty="0">
                <a:solidFill>
                  <a:schemeClr val="bg1"/>
                </a:solidFill>
              </a:rPr>
              <a:t>th</a:t>
            </a:r>
            <a:r>
              <a:rPr lang="en-AU" sz="2400" b="1" dirty="0">
                <a:solidFill>
                  <a:schemeClr val="bg1"/>
                </a:solidFill>
              </a:rPr>
              <a:t> Anniversary Ceremony – 22</a:t>
            </a:r>
            <a:r>
              <a:rPr lang="en-AU" sz="2400" b="1" baseline="30000" dirty="0">
                <a:solidFill>
                  <a:schemeClr val="bg1"/>
                </a:solidFill>
              </a:rPr>
              <a:t>nd</a:t>
            </a:r>
            <a:r>
              <a:rPr lang="en-AU" sz="2400" b="1" dirty="0">
                <a:solidFill>
                  <a:schemeClr val="bg1"/>
                </a:solidFill>
              </a:rPr>
              <a:t> February 2022</a:t>
            </a:r>
          </a:p>
          <a:p>
            <a:pPr marL="342900" indent="-342900">
              <a:buFont typeface="Wingdings" panose="05000000000000000000" pitchFamily="2" charset="2"/>
              <a:buChar char="Ø"/>
            </a:pPr>
            <a:endParaRPr lang="en-AU" b="1" dirty="0"/>
          </a:p>
          <a:p>
            <a:pPr marL="342900" indent="-342900">
              <a:buFont typeface="Wingdings" panose="05000000000000000000" pitchFamily="2" charset="2"/>
              <a:buChar char="Ø"/>
            </a:pPr>
            <a:r>
              <a:rPr lang="en-AU" sz="2200" b="1" dirty="0">
                <a:solidFill>
                  <a:schemeClr val="bg1"/>
                </a:solidFill>
              </a:rPr>
              <a:t>Informal with FSFA/SOFA committees + Life Members &amp; former Chairpersons</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Speeches and introductions by current FSFA &amp; SOFA Chairpersons</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40</a:t>
            </a:r>
            <a:r>
              <a:rPr lang="en-AU" sz="2200" b="1" baseline="30000" dirty="0">
                <a:solidFill>
                  <a:schemeClr val="bg1"/>
                </a:solidFill>
              </a:rPr>
              <a:t>th</a:t>
            </a:r>
            <a:r>
              <a:rPr lang="en-AU" sz="2200" b="1" dirty="0">
                <a:solidFill>
                  <a:schemeClr val="bg1"/>
                </a:solidFill>
              </a:rPr>
              <a:t> Anniversary Slideshow followed by a toast to our 40</a:t>
            </a:r>
            <a:r>
              <a:rPr lang="en-AU" sz="2200" b="1" baseline="30000" dirty="0">
                <a:solidFill>
                  <a:schemeClr val="bg1"/>
                </a:solidFill>
              </a:rPr>
              <a:t>th</a:t>
            </a:r>
            <a:r>
              <a:rPr lang="en-AU" sz="2200" b="1" dirty="0">
                <a:solidFill>
                  <a:schemeClr val="bg1"/>
                </a:solidFill>
              </a:rPr>
              <a:t> anniversary!</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3 FSFA Committee Members sharing their favourite memories</a:t>
            </a:r>
          </a:p>
        </p:txBody>
      </p:sp>
      <p:pic>
        <p:nvPicPr>
          <p:cNvPr id="4" name="Picture 3">
            <a:extLst>
              <a:ext uri="{FF2B5EF4-FFF2-40B4-BE49-F238E27FC236}">
                <a16:creationId xmlns:a16="http://schemas.microsoft.com/office/drawing/2014/main" id="{2EB5C77E-6D7E-4689-8124-A160B72F5C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2446" y="3265714"/>
            <a:ext cx="6247107" cy="3452771"/>
          </a:xfrm>
          <a:prstGeom prst="rect">
            <a:avLst/>
          </a:prstGeom>
        </p:spPr>
      </p:pic>
    </p:spTree>
    <p:extLst>
      <p:ext uri="{BB962C8B-B14F-4D97-AF65-F5344CB8AC3E}">
        <p14:creationId xmlns:p14="http://schemas.microsoft.com/office/powerpoint/2010/main" val="19720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2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2">
                                            <p:txEl>
                                              <p:pRg st="2" end="2"/>
                                            </p:txEl>
                                          </p:spTgt>
                                        </p:tgtEl>
                                      </p:cBhvr>
                                    </p:animEffect>
                                  </p:childTnLst>
                                </p:cTn>
                              </p:par>
                            </p:childTnLst>
                          </p:cTn>
                        </p:par>
                        <p:par>
                          <p:cTn id="16" fill="hold">
                            <p:stCondLst>
                              <p:cond delay="5000"/>
                            </p:stCondLst>
                            <p:childTnLst>
                              <p:par>
                                <p:cTn id="17" presetID="53" presetClass="entr" presetSubtype="16" fill="hold" grpId="0" nodeType="afterEffect">
                                  <p:stCondLst>
                                    <p:cond delay="200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
                                            <p:txEl>
                                              <p:pRg st="4" end="4"/>
                                            </p:txEl>
                                          </p:spTgt>
                                        </p:tgtEl>
                                      </p:cBhvr>
                                    </p:animEffect>
                                  </p:childTnLst>
                                </p:cTn>
                              </p:par>
                            </p:childTnLst>
                          </p:cTn>
                        </p:par>
                        <p:par>
                          <p:cTn id="22" fill="hold">
                            <p:stCondLst>
                              <p:cond delay="7500"/>
                            </p:stCondLst>
                            <p:childTnLst>
                              <p:par>
                                <p:cTn id="23" presetID="53" presetClass="entr" presetSubtype="16" fill="hold" grpId="0" nodeType="afterEffect">
                                  <p:stCondLst>
                                    <p:cond delay="200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p:cTn id="2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2">
                                            <p:txEl>
                                              <p:pRg st="6" end="6"/>
                                            </p:txEl>
                                          </p:spTgt>
                                        </p:tgtEl>
                                      </p:cBhvr>
                                    </p:animEffect>
                                  </p:childTnLst>
                                </p:cTn>
                              </p:par>
                            </p:childTnLst>
                          </p:cTn>
                        </p:par>
                        <p:par>
                          <p:cTn id="28" fill="hold">
                            <p:stCondLst>
                              <p:cond delay="10000"/>
                            </p:stCondLst>
                            <p:childTnLst>
                              <p:par>
                                <p:cTn id="29" presetID="53" presetClass="entr" presetSubtype="16" fill="hold" grpId="0" nodeType="afterEffect">
                                  <p:stCondLst>
                                    <p:cond delay="200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p:cTn id="3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2">
                                            <p:txEl>
                                              <p:pRg st="8" end="8"/>
                                            </p:txEl>
                                          </p:spTgt>
                                        </p:tgtEl>
                                      </p:cBhvr>
                                    </p:animEffect>
                                  </p:childTnLst>
                                </p:cTn>
                              </p:par>
                            </p:childTnLst>
                          </p:cTn>
                        </p:par>
                        <p:par>
                          <p:cTn id="34" fill="hold">
                            <p:stCondLst>
                              <p:cond delay="12500"/>
                            </p:stCondLst>
                            <p:childTnLst>
                              <p:par>
                                <p:cTn id="35" presetID="16" presetClass="entr" presetSubtype="21" fill="hold" nodeType="afterEffect">
                                  <p:stCondLst>
                                    <p:cond delay="300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C6767-885F-4115-BA0B-FFBFD1B2F4DA}"/>
              </a:ext>
            </a:extLst>
          </p:cNvPr>
          <p:cNvSpPr txBox="1"/>
          <p:nvPr/>
        </p:nvSpPr>
        <p:spPr>
          <a:xfrm>
            <a:off x="568513" y="887985"/>
            <a:ext cx="11054973" cy="4832092"/>
          </a:xfrm>
          <a:prstGeom prst="rect">
            <a:avLst/>
          </a:prstGeom>
          <a:noFill/>
        </p:spPr>
        <p:txBody>
          <a:bodyPr wrap="square">
            <a:spAutoFit/>
          </a:bodyPr>
          <a:lstStyle/>
          <a:p>
            <a:r>
              <a:rPr lang="en-AU" sz="2400" b="1" dirty="0">
                <a:solidFill>
                  <a:schemeClr val="bg1"/>
                </a:solidFill>
              </a:rPr>
              <a:t>COVID has presented us with enormous challenges!</a:t>
            </a:r>
          </a:p>
          <a:p>
            <a:endParaRPr lang="en-AU" sz="2400" b="1" dirty="0">
              <a:solidFill>
                <a:schemeClr val="bg1"/>
              </a:solidFill>
            </a:endParaRPr>
          </a:p>
          <a:p>
            <a:pPr marL="342900" indent="-342900">
              <a:buFont typeface="Wingdings" panose="05000000000000000000" pitchFamily="2" charset="2"/>
              <a:buChar char="Ø"/>
            </a:pPr>
            <a:endParaRPr lang="en-AU" b="1" dirty="0"/>
          </a:p>
          <a:p>
            <a:pPr marL="342900" indent="-342900">
              <a:buFont typeface="Wingdings" panose="05000000000000000000" pitchFamily="2" charset="2"/>
              <a:buChar char="Ø"/>
            </a:pPr>
            <a:r>
              <a:rPr lang="en-AU" sz="2200" b="1" dirty="0">
                <a:solidFill>
                  <a:schemeClr val="bg1"/>
                </a:solidFill>
              </a:rPr>
              <a:t>We have missed the delegation visits, Festivals &amp; Fairs, speech contests, student exchanges/visits, face-to-face contact and friendship built over 40 years</a:t>
            </a:r>
          </a:p>
          <a:p>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Responded by thinking outside the box, adaptability, use of technology</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Ironically, online meetings have allowed us more frequent contact with SOFA!</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We are planning our Japanese Speech Contest, Susono Delegation, Homestay Visits, Japanese Festival, Hanami (Cherry Blossom Viewing) Party for 2022!</a:t>
            </a:r>
          </a:p>
          <a:p>
            <a:pPr marL="342900" indent="-342900">
              <a:buFont typeface="Wingdings" panose="05000000000000000000" pitchFamily="2" charset="2"/>
              <a:buChar char="Ø"/>
            </a:pPr>
            <a:endParaRPr lang="en-AU" sz="2200" b="1" dirty="0">
              <a:solidFill>
                <a:schemeClr val="bg1"/>
              </a:solidFill>
            </a:endParaRPr>
          </a:p>
          <a:p>
            <a:pPr marL="342900" indent="-342900">
              <a:buFont typeface="Wingdings" panose="05000000000000000000" pitchFamily="2" charset="2"/>
              <a:buChar char="Ø"/>
            </a:pPr>
            <a:r>
              <a:rPr lang="en-AU" sz="2200" b="1" dirty="0">
                <a:solidFill>
                  <a:schemeClr val="bg1"/>
                </a:solidFill>
              </a:rPr>
              <a:t>Life is returning to a new normal . . . Thankfully!</a:t>
            </a:r>
          </a:p>
        </p:txBody>
      </p:sp>
    </p:spTree>
    <p:extLst>
      <p:ext uri="{BB962C8B-B14F-4D97-AF65-F5344CB8AC3E}">
        <p14:creationId xmlns:p14="http://schemas.microsoft.com/office/powerpoint/2010/main" val="350508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2500"/>
                            </p:stCondLst>
                            <p:childTnLst>
                              <p:par>
                                <p:cTn id="11" presetID="53" presetClass="entr" presetSubtype="16" fill="hold" grpId="0" nodeType="afterEffect">
                                  <p:stCondLst>
                                    <p:cond delay="200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p:cTn id="1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2">
                                            <p:txEl>
                                              <p:pRg st="3" end="3"/>
                                            </p:txEl>
                                          </p:spTgt>
                                        </p:tgtEl>
                                      </p:cBhvr>
                                    </p:animEffect>
                                  </p:childTnLst>
                                </p:cTn>
                              </p:par>
                            </p:childTnLst>
                          </p:cTn>
                        </p:par>
                        <p:par>
                          <p:cTn id="16" fill="hold">
                            <p:stCondLst>
                              <p:cond delay="5000"/>
                            </p:stCondLst>
                            <p:childTnLst>
                              <p:par>
                                <p:cTn id="17" presetID="1" presetClass="entr" presetSubtype="0" fill="hold" nodeType="afterEffect">
                                  <p:stCondLst>
                                    <p:cond delay="200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7000"/>
                            </p:stCondLst>
                            <p:childTnLst>
                              <p:par>
                                <p:cTn id="20" presetID="53" presetClass="entr" presetSubtype="16" fill="hold" grpId="0" nodeType="afterEffect">
                                  <p:stCondLst>
                                    <p:cond delay="2000"/>
                                  </p:stCondLst>
                                  <p:childTnLst>
                                    <p:set>
                                      <p:cBhvr>
                                        <p:cTn id="21" dur="1" fill="hold">
                                          <p:stCondLst>
                                            <p:cond delay="0"/>
                                          </p:stCondLst>
                                        </p:cTn>
                                        <p:tgtEl>
                                          <p:spTgt spid="2">
                                            <p:txEl>
                                              <p:pRg st="7" end="7"/>
                                            </p:txEl>
                                          </p:spTgt>
                                        </p:tgtEl>
                                        <p:attrNameLst>
                                          <p:attrName>style.visibility</p:attrName>
                                        </p:attrNameLst>
                                      </p:cBhvr>
                                      <p:to>
                                        <p:strVal val="visible"/>
                                      </p:to>
                                    </p:set>
                                    <p:anim calcmode="lin" valueType="num">
                                      <p:cBhvr>
                                        <p:cTn id="2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4" dur="500"/>
                                        <p:tgtEl>
                                          <p:spTgt spid="2">
                                            <p:txEl>
                                              <p:pRg st="7" end="7"/>
                                            </p:txEl>
                                          </p:spTgt>
                                        </p:tgtEl>
                                      </p:cBhvr>
                                    </p:animEffect>
                                  </p:childTnLst>
                                </p:cTn>
                              </p:par>
                            </p:childTnLst>
                          </p:cTn>
                        </p:par>
                        <p:par>
                          <p:cTn id="25" fill="hold">
                            <p:stCondLst>
                              <p:cond delay="9500"/>
                            </p:stCondLst>
                            <p:childTnLst>
                              <p:par>
                                <p:cTn id="26" presetID="53" presetClass="entr" presetSubtype="16" fill="hold" grpId="0" nodeType="afterEffect">
                                  <p:stCondLst>
                                    <p:cond delay="2000"/>
                                  </p:stCondLst>
                                  <p:childTnLst>
                                    <p:set>
                                      <p:cBhvr>
                                        <p:cTn id="27" dur="1" fill="hold">
                                          <p:stCondLst>
                                            <p:cond delay="0"/>
                                          </p:stCondLst>
                                        </p:cTn>
                                        <p:tgtEl>
                                          <p:spTgt spid="2">
                                            <p:txEl>
                                              <p:pRg st="9" end="9"/>
                                            </p:txEl>
                                          </p:spTgt>
                                        </p:tgtEl>
                                        <p:attrNameLst>
                                          <p:attrName>style.visibility</p:attrName>
                                        </p:attrNameLst>
                                      </p:cBhvr>
                                      <p:to>
                                        <p:strVal val="visible"/>
                                      </p:to>
                                    </p:set>
                                    <p:anim calcmode="lin" valueType="num">
                                      <p:cBhvr>
                                        <p:cTn id="28"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0" dur="500"/>
                                        <p:tgtEl>
                                          <p:spTgt spid="2">
                                            <p:txEl>
                                              <p:pRg st="9" end="9"/>
                                            </p:txEl>
                                          </p:spTgt>
                                        </p:tgtEl>
                                      </p:cBhvr>
                                    </p:animEffect>
                                  </p:childTnLst>
                                </p:cTn>
                              </p:par>
                            </p:childTnLst>
                          </p:cTn>
                        </p:par>
                        <p:par>
                          <p:cTn id="31" fill="hold">
                            <p:stCondLst>
                              <p:cond delay="12000"/>
                            </p:stCondLst>
                            <p:childTnLst>
                              <p:par>
                                <p:cTn id="32" presetID="53" presetClass="entr" presetSubtype="16" fill="hold" grpId="0" nodeType="afterEffect">
                                  <p:stCondLst>
                                    <p:cond delay="2000"/>
                                  </p:stCondLst>
                                  <p:childTnLst>
                                    <p:set>
                                      <p:cBhvr>
                                        <p:cTn id="33" dur="1" fill="hold">
                                          <p:stCondLst>
                                            <p:cond delay="0"/>
                                          </p:stCondLst>
                                        </p:cTn>
                                        <p:tgtEl>
                                          <p:spTgt spid="2">
                                            <p:txEl>
                                              <p:pRg st="11" end="11"/>
                                            </p:txEl>
                                          </p:spTgt>
                                        </p:tgtEl>
                                        <p:attrNameLst>
                                          <p:attrName>style.visibility</p:attrName>
                                        </p:attrNameLst>
                                      </p:cBhvr>
                                      <p:to>
                                        <p:strVal val="visible"/>
                                      </p:to>
                                    </p:set>
                                    <p:anim calcmode="lin" valueType="num">
                                      <p:cBhvr>
                                        <p:cTn id="34"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3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C6767-885F-4115-BA0B-FFBFD1B2F4DA}"/>
              </a:ext>
            </a:extLst>
          </p:cNvPr>
          <p:cNvSpPr txBox="1"/>
          <p:nvPr/>
        </p:nvSpPr>
        <p:spPr>
          <a:xfrm>
            <a:off x="568513" y="752475"/>
            <a:ext cx="11054973" cy="461665"/>
          </a:xfrm>
          <a:prstGeom prst="rect">
            <a:avLst/>
          </a:prstGeom>
          <a:noFill/>
        </p:spPr>
        <p:txBody>
          <a:bodyPr wrap="square">
            <a:spAutoFit/>
          </a:bodyPr>
          <a:lstStyle/>
          <a:p>
            <a:pPr algn="ctr"/>
            <a:r>
              <a:rPr lang="en-AU" sz="2400" b="1" dirty="0">
                <a:solidFill>
                  <a:schemeClr val="bg1"/>
                </a:solidFill>
              </a:rPr>
              <a:t>Thank you for your interest and attention!</a:t>
            </a:r>
          </a:p>
        </p:txBody>
      </p:sp>
      <p:pic>
        <p:nvPicPr>
          <p:cNvPr id="1026" name="Picture 2" descr="Blossom GIFs - Get the best GIF on GIPHY">
            <a:extLst>
              <a:ext uri="{FF2B5EF4-FFF2-40B4-BE49-F238E27FC236}">
                <a16:creationId xmlns:a16="http://schemas.microsoft.com/office/drawing/2014/main" id="{4CB8A174-D709-4FE3-B1D2-54D4FD9EE2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4233" y="1606026"/>
            <a:ext cx="8703532" cy="489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9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225" y="0"/>
            <a:ext cx="12191550" cy="6857999"/>
          </a:xfrm>
        </p:spPr>
      </p:pic>
      <p:sp>
        <p:nvSpPr>
          <p:cNvPr id="2" name="TextBox 1">
            <a:extLst>
              <a:ext uri="{FF2B5EF4-FFF2-40B4-BE49-F238E27FC236}">
                <a16:creationId xmlns:a16="http://schemas.microsoft.com/office/drawing/2014/main" id="{1E7CCDA9-C0CB-456B-A557-94ABB1925C8A}"/>
              </a:ext>
            </a:extLst>
          </p:cNvPr>
          <p:cNvSpPr txBox="1"/>
          <p:nvPr/>
        </p:nvSpPr>
        <p:spPr>
          <a:xfrm>
            <a:off x="1643448" y="550085"/>
            <a:ext cx="8905102" cy="2554545"/>
          </a:xfrm>
          <a:prstGeom prst="rect">
            <a:avLst/>
          </a:prstGeom>
          <a:noFill/>
        </p:spPr>
        <p:txBody>
          <a:bodyPr wrap="square" rtlCol="0">
            <a:spAutoFit/>
          </a:bodyPr>
          <a:lstStyle/>
          <a:p>
            <a:r>
              <a:rPr lang="en-AU" sz="3200" b="1" dirty="0">
                <a:solidFill>
                  <a:schemeClr val="bg1"/>
                </a:solidFill>
              </a:rPr>
              <a:t>Simon Hast</a:t>
            </a:r>
          </a:p>
          <a:p>
            <a:endParaRPr lang="en-AU" sz="3200" b="1" dirty="0">
              <a:solidFill>
                <a:schemeClr val="bg1"/>
              </a:solidFill>
            </a:endParaRPr>
          </a:p>
          <a:p>
            <a:r>
              <a:rPr lang="en-AU" sz="3200" b="1" dirty="0">
                <a:solidFill>
                  <a:schemeClr val="bg1"/>
                </a:solidFill>
              </a:rPr>
              <a:t>Vice-Chairperson</a:t>
            </a:r>
          </a:p>
          <a:p>
            <a:endParaRPr lang="en-AU" sz="3200" b="1" dirty="0">
              <a:solidFill>
                <a:schemeClr val="bg1"/>
              </a:solidFill>
            </a:endParaRPr>
          </a:p>
          <a:p>
            <a:r>
              <a:rPr lang="en-AU" sz="3200" b="1" dirty="0">
                <a:solidFill>
                  <a:schemeClr val="bg1"/>
                </a:solidFill>
              </a:rPr>
              <a:t>Frankston Susono Friendship Association</a:t>
            </a:r>
          </a:p>
        </p:txBody>
      </p:sp>
      <p:pic>
        <p:nvPicPr>
          <p:cNvPr id="4" name="Picture 3">
            <a:extLst>
              <a:ext uri="{FF2B5EF4-FFF2-40B4-BE49-F238E27FC236}">
                <a16:creationId xmlns:a16="http://schemas.microsoft.com/office/drawing/2014/main" id="{7FFF4076-8760-4A55-B713-139AE9D9CD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1918" y="4299752"/>
            <a:ext cx="2008163" cy="2008163"/>
          </a:xfrm>
          <a:prstGeom prst="rect">
            <a:avLst/>
          </a:prstGeom>
        </p:spPr>
      </p:pic>
      <p:pic>
        <p:nvPicPr>
          <p:cNvPr id="6" name="Picture 5">
            <a:extLst>
              <a:ext uri="{FF2B5EF4-FFF2-40B4-BE49-F238E27FC236}">
                <a16:creationId xmlns:a16="http://schemas.microsoft.com/office/drawing/2014/main" id="{B0048F0D-B50F-494D-9BF7-2DA736751F46}"/>
              </a:ext>
            </a:extLst>
          </p:cNvPr>
          <p:cNvPicPr>
            <a:picLocks noChangeAspect="1"/>
          </p:cNvPicPr>
          <p:nvPr/>
        </p:nvPicPr>
        <p:blipFill>
          <a:blip r:embed="rId5"/>
          <a:stretch>
            <a:fillRect/>
          </a:stretch>
        </p:blipFill>
        <p:spPr>
          <a:xfrm>
            <a:off x="8227997" y="4299752"/>
            <a:ext cx="3016958" cy="2008163"/>
          </a:xfrm>
          <a:prstGeom prst="rect">
            <a:avLst/>
          </a:prstGeom>
        </p:spPr>
      </p:pic>
      <p:pic>
        <p:nvPicPr>
          <p:cNvPr id="9" name="Picture 8">
            <a:extLst>
              <a:ext uri="{FF2B5EF4-FFF2-40B4-BE49-F238E27FC236}">
                <a16:creationId xmlns:a16="http://schemas.microsoft.com/office/drawing/2014/main" id="{583C889D-BF80-484D-91EA-296B3D8F6B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045" y="4299751"/>
            <a:ext cx="2595516" cy="2008163"/>
          </a:xfrm>
          <a:prstGeom prst="rect">
            <a:avLst/>
          </a:prstGeom>
        </p:spPr>
      </p:pic>
    </p:spTree>
    <p:extLst>
      <p:ext uri="{BB962C8B-B14F-4D97-AF65-F5344CB8AC3E}">
        <p14:creationId xmlns:p14="http://schemas.microsoft.com/office/powerpoint/2010/main" val="325277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222658-890C-4B37-8019-82CA4D3010E5}"/>
              </a:ext>
            </a:extLst>
          </p:cNvPr>
          <p:cNvSpPr txBox="1"/>
          <p:nvPr/>
        </p:nvSpPr>
        <p:spPr>
          <a:xfrm>
            <a:off x="787743" y="1140753"/>
            <a:ext cx="10616513" cy="4154984"/>
          </a:xfrm>
          <a:prstGeom prst="rect">
            <a:avLst/>
          </a:prstGeom>
          <a:noFill/>
        </p:spPr>
        <p:txBody>
          <a:bodyPr wrap="square" rtlCol="0">
            <a:spAutoFit/>
          </a:bodyPr>
          <a:lstStyle/>
          <a:p>
            <a:pPr algn="ctr"/>
            <a:r>
              <a:rPr lang="en-US" sz="4000" b="1" dirty="0">
                <a:solidFill>
                  <a:schemeClr val="bg1"/>
                </a:solidFill>
              </a:rPr>
              <a:t>"Strengthening Ties in Challenging Times" </a:t>
            </a:r>
          </a:p>
          <a:p>
            <a:endParaRPr lang="en-US" sz="3200" dirty="0">
              <a:solidFill>
                <a:schemeClr val="bg1"/>
              </a:solidFill>
            </a:endParaRPr>
          </a:p>
          <a:p>
            <a:endParaRPr lang="en-US" sz="3200" dirty="0">
              <a:solidFill>
                <a:schemeClr val="bg1"/>
              </a:solidFill>
            </a:endParaRPr>
          </a:p>
          <a:p>
            <a:pPr algn="just"/>
            <a:r>
              <a:rPr lang="en-US" sz="4000" dirty="0">
                <a:solidFill>
                  <a:schemeClr val="bg1"/>
                </a:solidFill>
              </a:rPr>
              <a:t>How the Frankston Susono Friendship Association (FSFA) has delivered a range of initiatives to further strengthen our 40+ year friendship with Susono, our sister city in Japan.</a:t>
            </a:r>
            <a:endParaRPr lang="en-AU" sz="4000" b="1" dirty="0">
              <a:solidFill>
                <a:schemeClr val="bg1"/>
              </a:solidFill>
            </a:endParaRPr>
          </a:p>
        </p:txBody>
      </p:sp>
    </p:spTree>
    <p:extLst>
      <p:ext uri="{BB962C8B-B14F-4D97-AF65-F5344CB8AC3E}">
        <p14:creationId xmlns:p14="http://schemas.microsoft.com/office/powerpoint/2010/main" val="233130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8D6D4F-6C16-4E19-9488-7F6D8E5E9CE8}"/>
              </a:ext>
            </a:extLst>
          </p:cNvPr>
          <p:cNvSpPr txBox="1"/>
          <p:nvPr/>
        </p:nvSpPr>
        <p:spPr>
          <a:xfrm>
            <a:off x="267730" y="218878"/>
            <a:ext cx="11656540" cy="6617196"/>
          </a:xfrm>
          <a:prstGeom prst="rect">
            <a:avLst/>
          </a:prstGeom>
          <a:noFill/>
        </p:spPr>
        <p:txBody>
          <a:bodyPr wrap="square" rtlCol="0">
            <a:spAutoFit/>
          </a:bodyPr>
          <a:lstStyle/>
          <a:p>
            <a:pPr algn="ctr"/>
            <a:endParaRPr lang="en-US" sz="4000" b="1" u="sng" dirty="0"/>
          </a:p>
          <a:p>
            <a:endParaRPr lang="en-US" sz="3200" dirty="0"/>
          </a:p>
          <a:p>
            <a:endParaRPr lang="en-US" sz="32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just"/>
            <a:r>
              <a:rPr lang="en-US" sz="4000" dirty="0">
                <a:solidFill>
                  <a:schemeClr val="bg1"/>
                </a:solidFill>
              </a:rPr>
              <a:t>Frankston, Victoria – </a:t>
            </a:r>
            <a:r>
              <a:rPr lang="en-US" sz="3600" dirty="0">
                <a:solidFill>
                  <a:schemeClr val="bg1"/>
                </a:solidFill>
              </a:rPr>
              <a:t>41 kms south-east of Melbourne</a:t>
            </a:r>
            <a:endParaRPr lang="en-US" sz="4000" dirty="0">
              <a:solidFill>
                <a:schemeClr val="bg1"/>
              </a:solidFill>
            </a:endParaRPr>
          </a:p>
        </p:txBody>
      </p:sp>
      <p:pic>
        <p:nvPicPr>
          <p:cNvPr id="7" name="Picture 6">
            <a:extLst>
              <a:ext uri="{FF2B5EF4-FFF2-40B4-BE49-F238E27FC236}">
                <a16:creationId xmlns:a16="http://schemas.microsoft.com/office/drawing/2014/main" id="{3AB93894-F5EE-443E-A07F-974B77A0A313}"/>
              </a:ext>
            </a:extLst>
          </p:cNvPr>
          <p:cNvPicPr>
            <a:picLocks noChangeAspect="1"/>
          </p:cNvPicPr>
          <p:nvPr/>
        </p:nvPicPr>
        <p:blipFill>
          <a:blip r:embed="rId2"/>
          <a:stretch>
            <a:fillRect/>
          </a:stretch>
        </p:blipFill>
        <p:spPr>
          <a:xfrm>
            <a:off x="1338648" y="218878"/>
            <a:ext cx="9514703" cy="5922052"/>
          </a:xfrm>
          <a:prstGeom prst="rect">
            <a:avLst/>
          </a:prstGeom>
        </p:spPr>
      </p:pic>
    </p:spTree>
    <p:extLst>
      <p:ext uri="{BB962C8B-B14F-4D97-AF65-F5344CB8AC3E}">
        <p14:creationId xmlns:p14="http://schemas.microsoft.com/office/powerpoint/2010/main" val="309712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8D6D4F-6C16-4E19-9488-7F6D8E5E9CE8}"/>
              </a:ext>
            </a:extLst>
          </p:cNvPr>
          <p:cNvSpPr txBox="1"/>
          <p:nvPr/>
        </p:nvSpPr>
        <p:spPr>
          <a:xfrm>
            <a:off x="267730" y="232946"/>
            <a:ext cx="11656540" cy="6617196"/>
          </a:xfrm>
          <a:prstGeom prst="rect">
            <a:avLst/>
          </a:prstGeom>
          <a:noFill/>
        </p:spPr>
        <p:txBody>
          <a:bodyPr wrap="square" rtlCol="0">
            <a:spAutoFit/>
          </a:bodyPr>
          <a:lstStyle/>
          <a:p>
            <a:pPr algn="ctr"/>
            <a:endParaRPr lang="en-US" sz="4000" b="1" u="sng" dirty="0"/>
          </a:p>
          <a:p>
            <a:endParaRPr lang="en-US" sz="3200" dirty="0"/>
          </a:p>
          <a:p>
            <a:endParaRPr lang="en-US" sz="32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just"/>
            <a:endParaRPr lang="en-US" sz="4000" dirty="0"/>
          </a:p>
          <a:p>
            <a:pPr algn="r"/>
            <a:r>
              <a:rPr lang="en-US" sz="4000" dirty="0">
                <a:solidFill>
                  <a:schemeClr val="bg1"/>
                </a:solidFill>
              </a:rPr>
              <a:t>Susono, Shizuoka, Japan – </a:t>
            </a:r>
            <a:r>
              <a:rPr lang="en-US" sz="3600" dirty="0">
                <a:solidFill>
                  <a:schemeClr val="bg1"/>
                </a:solidFill>
              </a:rPr>
              <a:t>96 km south-west of Tokyo</a:t>
            </a:r>
            <a:endParaRPr lang="en-US" sz="4000" dirty="0">
              <a:solidFill>
                <a:schemeClr val="bg1"/>
              </a:solidFill>
            </a:endParaRPr>
          </a:p>
        </p:txBody>
      </p:sp>
      <p:pic>
        <p:nvPicPr>
          <p:cNvPr id="4" name="Picture 3">
            <a:extLst>
              <a:ext uri="{FF2B5EF4-FFF2-40B4-BE49-F238E27FC236}">
                <a16:creationId xmlns:a16="http://schemas.microsoft.com/office/drawing/2014/main" id="{10946A92-94B8-434E-8469-BB49D4702A37}"/>
              </a:ext>
            </a:extLst>
          </p:cNvPr>
          <p:cNvPicPr>
            <a:picLocks noChangeAspect="1"/>
          </p:cNvPicPr>
          <p:nvPr/>
        </p:nvPicPr>
        <p:blipFill>
          <a:blip r:embed="rId2"/>
          <a:stretch>
            <a:fillRect/>
          </a:stretch>
        </p:blipFill>
        <p:spPr>
          <a:xfrm>
            <a:off x="1332262" y="218878"/>
            <a:ext cx="9527476" cy="5884982"/>
          </a:xfrm>
          <a:prstGeom prst="rect">
            <a:avLst/>
          </a:prstGeom>
        </p:spPr>
      </p:pic>
    </p:spTree>
    <p:extLst>
      <p:ext uri="{BB962C8B-B14F-4D97-AF65-F5344CB8AC3E}">
        <p14:creationId xmlns:p14="http://schemas.microsoft.com/office/powerpoint/2010/main" val="86984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6B01B9-FE51-4F7C-B3B5-BF01525748F4}"/>
              </a:ext>
            </a:extLst>
          </p:cNvPr>
          <p:cNvSpPr txBox="1"/>
          <p:nvPr/>
        </p:nvSpPr>
        <p:spPr>
          <a:xfrm>
            <a:off x="403654" y="16282"/>
            <a:ext cx="11384692" cy="6617196"/>
          </a:xfrm>
          <a:prstGeom prst="rect">
            <a:avLst/>
          </a:prstGeom>
          <a:noFill/>
        </p:spPr>
        <p:txBody>
          <a:bodyPr wrap="square" rtlCol="0">
            <a:spAutoFit/>
          </a:bodyPr>
          <a:lstStyle/>
          <a:p>
            <a:pPr algn="ctr"/>
            <a:r>
              <a:rPr lang="en-US" sz="4000" b="1" dirty="0">
                <a:solidFill>
                  <a:schemeClr val="bg1"/>
                </a:solidFill>
              </a:rPr>
              <a:t>Background</a:t>
            </a:r>
          </a:p>
          <a:p>
            <a:endParaRPr lang="en-US" sz="3200" dirty="0">
              <a:solidFill>
                <a:schemeClr val="bg1"/>
              </a:solidFill>
            </a:endParaRPr>
          </a:p>
          <a:p>
            <a:pPr marL="457200" indent="-457200" algn="just">
              <a:buFont typeface="Wingdings" panose="05000000000000000000" pitchFamily="2" charset="2"/>
              <a:buChar char="Ø"/>
            </a:pPr>
            <a:r>
              <a:rPr lang="en-US" sz="3200" dirty="0">
                <a:solidFill>
                  <a:schemeClr val="bg1"/>
                </a:solidFill>
              </a:rPr>
              <a:t>Yazaki manufactured electrical components for cars with world HQ in Susono, Oceania HQ in the City of Frankston</a:t>
            </a:r>
          </a:p>
          <a:p>
            <a:pPr marL="457200" indent="-457200" algn="just">
              <a:buFont typeface="Wingdings" panose="05000000000000000000" pitchFamily="2" charset="2"/>
              <a:buChar char="Ø"/>
            </a:pPr>
            <a:r>
              <a:rPr lang="en-US" sz="3200" dirty="0">
                <a:solidFill>
                  <a:schemeClr val="bg1"/>
                </a:solidFill>
              </a:rPr>
              <a:t>Delegation visits to/from both cities in 1981</a:t>
            </a:r>
          </a:p>
          <a:p>
            <a:pPr marL="457200" indent="-457200" algn="just">
              <a:buFont typeface="Wingdings" panose="05000000000000000000" pitchFamily="2" charset="2"/>
              <a:buChar char="Ø"/>
            </a:pPr>
            <a:r>
              <a:rPr lang="en-US" sz="3200" dirty="0">
                <a:solidFill>
                  <a:schemeClr val="bg1"/>
                </a:solidFill>
              </a:rPr>
              <a:t>Sister City Proclamation signed at simultaneous ceremonies in Frankston and Susono on 22</a:t>
            </a:r>
            <a:r>
              <a:rPr lang="en-US" sz="3200" baseline="30000" dirty="0">
                <a:solidFill>
                  <a:schemeClr val="bg1"/>
                </a:solidFill>
              </a:rPr>
              <a:t>nd</a:t>
            </a:r>
            <a:r>
              <a:rPr lang="en-US" sz="3200" dirty="0">
                <a:solidFill>
                  <a:schemeClr val="bg1"/>
                </a:solidFill>
              </a:rPr>
              <a:t> February 1982</a:t>
            </a:r>
          </a:p>
          <a:p>
            <a:pPr marL="457200" indent="-457200" algn="just">
              <a:buFont typeface="Wingdings" panose="05000000000000000000" pitchFamily="2" charset="2"/>
              <a:buChar char="Ø"/>
            </a:pPr>
            <a:r>
              <a:rPr lang="en-US" sz="3200" dirty="0">
                <a:solidFill>
                  <a:schemeClr val="bg1"/>
                </a:solidFill>
              </a:rPr>
              <a:t>Relationship developed and strengthened via frequent delegation visits and homestay program, student exchange program, Fairs and Festivals, Speech Contests, Friendship Gardens in both cities, school group visits, Language Assistants program, and providing business networking opportunities for over 40 years.</a:t>
            </a:r>
            <a:endParaRPr lang="en-AU" sz="4000" dirty="0">
              <a:solidFill>
                <a:schemeClr val="bg1"/>
              </a:solidFill>
            </a:endParaRPr>
          </a:p>
        </p:txBody>
      </p:sp>
    </p:spTree>
    <p:extLst>
      <p:ext uri="{BB962C8B-B14F-4D97-AF65-F5344CB8AC3E}">
        <p14:creationId xmlns:p14="http://schemas.microsoft.com/office/powerpoint/2010/main" val="21464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D17C2-F1D4-4EB2-99CA-6B13698B983A}"/>
              </a:ext>
            </a:extLst>
          </p:cNvPr>
          <p:cNvSpPr txBox="1"/>
          <p:nvPr/>
        </p:nvSpPr>
        <p:spPr>
          <a:xfrm>
            <a:off x="417041" y="748269"/>
            <a:ext cx="2808073" cy="646331"/>
          </a:xfrm>
          <a:prstGeom prst="rect">
            <a:avLst/>
          </a:prstGeom>
          <a:noFill/>
        </p:spPr>
        <p:txBody>
          <a:bodyPr wrap="square">
            <a:spAutoFit/>
          </a:bodyPr>
          <a:lstStyle/>
          <a:p>
            <a:r>
              <a:rPr lang="en-US" sz="3600" b="1" dirty="0">
                <a:solidFill>
                  <a:schemeClr val="bg1"/>
                </a:solidFill>
              </a:rPr>
              <a:t>And then …</a:t>
            </a:r>
            <a:endParaRPr lang="en-AU" sz="3600" dirty="0">
              <a:solidFill>
                <a:schemeClr val="bg1"/>
              </a:solidFill>
            </a:endParaRPr>
          </a:p>
        </p:txBody>
      </p:sp>
      <p:pic>
        <p:nvPicPr>
          <p:cNvPr id="1030" name="Picture 6">
            <a:extLst>
              <a:ext uri="{FF2B5EF4-FFF2-40B4-BE49-F238E27FC236}">
                <a16:creationId xmlns:a16="http://schemas.microsoft.com/office/drawing/2014/main" id="{3744F62B-8845-439B-997B-57F09BE280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4371" y="525162"/>
            <a:ext cx="5783477" cy="58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67A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1E0DCF-6E0F-4A9A-BB1A-A378908F2F23}"/>
              </a:ext>
            </a:extLst>
          </p:cNvPr>
          <p:cNvSpPr txBox="1"/>
          <p:nvPr/>
        </p:nvSpPr>
        <p:spPr>
          <a:xfrm>
            <a:off x="259492" y="308920"/>
            <a:ext cx="10280822" cy="1200329"/>
          </a:xfrm>
          <a:prstGeom prst="rect">
            <a:avLst/>
          </a:prstGeom>
          <a:noFill/>
        </p:spPr>
        <p:txBody>
          <a:bodyPr wrap="square">
            <a:spAutoFit/>
          </a:bodyPr>
          <a:lstStyle/>
          <a:p>
            <a:r>
              <a:rPr lang="en-US" sz="2400" b="1" dirty="0">
                <a:solidFill>
                  <a:schemeClr val="bg1"/>
                </a:solidFill>
              </a:rPr>
              <a:t>Initiatives FSFA has undertaken in response to COVID-19:</a:t>
            </a:r>
          </a:p>
          <a:p>
            <a:endParaRPr lang="en-US" sz="2400" b="1" dirty="0">
              <a:solidFill>
                <a:schemeClr val="bg1"/>
              </a:solidFill>
            </a:endParaRPr>
          </a:p>
          <a:p>
            <a:pPr marL="342900" indent="-342900">
              <a:buFont typeface="Wingdings" panose="05000000000000000000" pitchFamily="2" charset="2"/>
              <a:buChar char="Ø"/>
            </a:pPr>
            <a:r>
              <a:rPr lang="en-US" sz="2400" b="1" dirty="0">
                <a:solidFill>
                  <a:schemeClr val="bg1"/>
                </a:solidFill>
              </a:rPr>
              <a:t>Monthly committee meetings held via Zoom since April 2020</a:t>
            </a:r>
            <a:endParaRPr lang="en-AU" sz="2400" dirty="0">
              <a:solidFill>
                <a:schemeClr val="bg1"/>
              </a:solidFill>
            </a:endParaRPr>
          </a:p>
        </p:txBody>
      </p:sp>
      <p:pic>
        <p:nvPicPr>
          <p:cNvPr id="5" name="Picture 4">
            <a:extLst>
              <a:ext uri="{FF2B5EF4-FFF2-40B4-BE49-F238E27FC236}">
                <a16:creationId xmlns:a16="http://schemas.microsoft.com/office/drawing/2014/main" id="{060EB53E-676D-4901-8D04-21D316DDD5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686" y="1588286"/>
            <a:ext cx="8888628" cy="5149300"/>
          </a:xfrm>
          <a:prstGeom prst="rect">
            <a:avLst/>
          </a:prstGeom>
        </p:spPr>
      </p:pic>
    </p:spTree>
    <p:extLst>
      <p:ext uri="{BB962C8B-B14F-4D97-AF65-F5344CB8AC3E}">
        <p14:creationId xmlns:p14="http://schemas.microsoft.com/office/powerpoint/2010/main" val="2664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{012BBAF0-9C31-4DD6-A588-FB5D445C01A1}tf78479028_win32</Template>
  <TotalTime>5821</TotalTime>
  <Words>806</Words>
  <Application>Microsoft Office PowerPoint</Application>
  <PresentationFormat>Widescreen</PresentationFormat>
  <Paragraphs>158</Paragraphs>
  <Slides>29</Slides>
  <Notes>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Segoe UI</vt:lpstr>
      <vt:lpstr>Segoe UI Light</vt:lpstr>
      <vt:lpstr>Wingdings</vt:lpstr>
      <vt:lpstr>Balancing Act</vt:lpstr>
      <vt:lpstr>Wellspring</vt:lpstr>
      <vt:lpstr>Star of the show</vt:lpstr>
      <vt:lpstr>Amusements</vt:lpstr>
      <vt:lpstr>SISTER CITIES AUSTRALIA  ZOOM CONFERENCE  WEDNESDAY 4TH MAY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SISTER CITIES AUSTRALIA  ZOOM CONFERENCE  WEDNESDAY 4TH MAY 2022</dc:title>
  <dc:creator>Simon</dc:creator>
  <cp:lastModifiedBy>Mike Jakins</cp:lastModifiedBy>
  <cp:revision>21</cp:revision>
  <dcterms:created xsi:type="dcterms:W3CDTF">2022-03-17T05:51:14Z</dcterms:created>
  <dcterms:modified xsi:type="dcterms:W3CDTF">2022-05-13T04:25:42Z</dcterms:modified>
</cp:coreProperties>
</file>