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sldIdLst>
    <p:sldId id="256" r:id="rId2"/>
    <p:sldId id="281" r:id="rId3"/>
    <p:sldId id="282" r:id="rId4"/>
    <p:sldId id="278" r:id="rId5"/>
    <p:sldId id="293" r:id="rId6"/>
    <p:sldId id="283" r:id="rId7"/>
    <p:sldId id="279" r:id="rId8"/>
    <p:sldId id="257" r:id="rId9"/>
    <p:sldId id="258" r:id="rId10"/>
    <p:sldId id="287" r:id="rId11"/>
    <p:sldId id="262" r:id="rId12"/>
    <p:sldId id="291" r:id="rId13"/>
    <p:sldId id="292" r:id="rId14"/>
    <p:sldId id="277" r:id="rId15"/>
    <p:sldId id="284" r:id="rId16"/>
    <p:sldId id="264" r:id="rId17"/>
    <p:sldId id="268" r:id="rId18"/>
    <p:sldId id="272" r:id="rId19"/>
    <p:sldId id="265" r:id="rId20"/>
    <p:sldId id="286" r:id="rId21"/>
    <p:sldId id="273" r:id="rId22"/>
    <p:sldId id="275" r:id="rId23"/>
    <p:sldId id="267" r:id="rId24"/>
    <p:sldId id="266" r:id="rId25"/>
    <p:sldId id="276" r:id="rId26"/>
    <p:sldId id="263" r:id="rId27"/>
    <p:sldId id="260" r:id="rId28"/>
    <p:sldId id="261" r:id="rId29"/>
    <p:sldId id="270" r:id="rId30"/>
    <p:sldId id="290" r:id="rId31"/>
    <p:sldId id="288" r:id="rId32"/>
    <p:sldId id="296" r:id="rId33"/>
    <p:sldId id="289" r:id="rId34"/>
    <p:sldId id="29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9DD14A-28DC-40E8-8E13-3E957DA3D726}" v="3" dt="2022-05-09T02:01:05.3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8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41795-7192-4365-B6F9-363CCAF9D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742100-0019-4723-81BD-4683BC1F5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A0CDF-960D-464F-8416-322DED50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921E6-AEEA-4B76-B4DB-76C0F374B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A36CB-924E-49AD-8DA4-900B7627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87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4532E-E43F-48AB-8483-E92A3E08A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C7A744-4BC0-4376-B1A4-6848F7DD4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3B167-8882-4716-A3EA-84B76BADA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02CDF-DEEB-4E66-BD7E-240E6652B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F211A-6120-4C63-B6E4-273C2E0F1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84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D9B2BE-DCE0-4D7D-AE4E-DFD9B93AF7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88B0DF-3CD6-4C26-BC2F-442A5C41F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5CF11-CE1D-4720-818C-6A2B6C6A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B67B8-EC11-419C-BD9E-295690542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13DAE-8545-4AF4-A6BC-47C8515E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F276F-A821-437A-B273-B8295D986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BD38C-B36F-406F-9BE6-2FD6A01D2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ED3EC-FE79-4E9B-8F75-E3E8B303C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2B6AF-94A6-469F-8DE3-B7533061A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AE9F1-B7EC-4139-88D0-C848D4EAC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1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6F54-CECC-49CB-9469-F6CB7439F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09B60-C603-49B9-8843-FC3B1A64D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07155-241C-4C1D-A1E8-2802A20E6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1992E-A6DD-4AB8-BEA3-9BFD4B01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7179E-25AE-49FB-9E22-88EC9C904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2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53B60-FFFB-4A3E-AD93-9AD224824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C3F3B-7122-47DF-A6B8-71BD39952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C5589-12F7-4924-9DCA-AD0AA7BBA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D598C-B5AD-45D8-9DBA-F2AF914A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A599C-B0A6-4AF0-9430-43797E56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8EA53-EA3C-4851-BABE-E219A25E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00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A0D4-E6B1-4AB5-A6DD-2534407E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B7B3A-0951-4381-B69B-8900ED260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9EE202-C658-489E-B3F6-068137E6D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F68F32-C54F-48B0-8F9A-765174C64E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BF8B8F-D843-4B2E-8A41-DE54E11CE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4AB9AD-90CD-4A74-BDCB-3C32C7B9A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AAD9B4-F358-4B0E-90AC-8395D9DF5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95301C-14E5-442E-A9C9-2E60AD0B0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51E11-2C7C-4A36-A4D7-289FB74D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1321B-FF0D-4B9F-B96C-2257030A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9B028-31B6-4449-A048-73344F3FF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275E20-F7A0-43FD-80A4-CFF51DA02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5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5F9698-3681-4B2A-88A8-944C1A3B0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117107-FE32-4331-AA30-CD51BD092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6E358-E072-4D1B-82C1-0DF6B095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3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3F080-D494-4E1A-BB70-19B33B284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D1D41-B515-44A8-8D26-6C976750E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BF1B4-7A2C-470E-86E4-C8C11B573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4A23CA-A6A3-4964-9B0E-6B422F2A2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097B1-8005-4122-93A0-29642F59C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CF0C2-BF1D-40F4-BCEE-88B65B8C6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7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A7648-4ACD-413A-8164-40A3193E5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8CA894-2C1A-413A-B370-FE692AF2AC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631FAF-3AF1-4E20-B4A4-0BA1F685A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2BD03-945A-4960-A075-A696500C5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ABFAB-E715-4442-9ED8-C87650670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5A9D4D-3763-4D1E-9FDF-AAC28E0A1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9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3D8DC5-F20A-47F8-A3CC-F7BFF7AB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37888-95AE-4FEB-8BC0-9D719A057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8E2B8-FB54-4D3C-AE9F-27C11BA2E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C4532-1FD8-4BCF-B5FD-FD1DD5703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42BFE-76A5-4E4A-987E-E2A60B557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34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cid:e1758b5e-b881-4f6b-b5bd-46c59896c912@AUSP282.PROD.OUTLOOK.COM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cid:d2f2f3cc-3470-4475-9df0-cb12be7356f1@AUSP282.PROD.OUTLOOK.COM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cid:77d5b8d2-d92a-49a5-b0d9-49cc52cbdb9e@AUSP282.PROD.OUTLOOK.COM" TargetMode="Externa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cid:e9dff5af-8ace-48ca-a0fc-c6ddaecc26bf@AUSP282.PROD.OUTLOOK.COM" TargetMode="External"/><Relationship Id="rId7" Type="http://schemas.openxmlformats.org/officeDocument/2006/relationships/image" Target="cid:877b36ed-ec89-4553-8e25-9bcda1002faf@AUSP282.PROD.OUTLOOK.COM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cid:c59cd512-16e1-484b-b042-1fdb5d2c4072@AUSP282.PROD.OUTLOOK.COM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20.jpeg"/><Relationship Id="rId9" Type="http://schemas.openxmlformats.org/officeDocument/2006/relationships/image" Target="cid:3b75b132-75b7-40c3-8a41-ecbe4963bff0@AUSP282.PROD.OUTLOOK.CO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cid:0e23912e-0686-4384-91ed-bcccbdcc5861@AUSP282.PROD.OUTLOOK.COM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cid:68400ea4-3766-4d65-815d-0925d445f7a9@AUSP282.PROD.OUTLOOK.COM" TargetMode="Externa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cid:d655f656-050e-4707-a543-1e3b3540f241@AUSP282.PROD.OUTLOOK.COM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cid:6e93be02-bd2f-49e6-ae1a-5179c886aefb@AUSP282.PROD.OUTLOOK.COM" TargetMode="External"/><Relationship Id="rId7" Type="http://schemas.openxmlformats.org/officeDocument/2006/relationships/image" Target="cid:89259b27-7389-424c-89fc-153a11f1f8ea@AUSP282.PROD.OUTLOOK.COM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cid:618850f5-6e1b-4380-bd03-16bdbb405489@AUSP282.PROD.OUTLOOK.COM" TargetMode="External"/><Relationship Id="rId4" Type="http://schemas.openxmlformats.org/officeDocument/2006/relationships/image" Target="../media/image30.jpeg"/><Relationship Id="rId9" Type="http://schemas.openxmlformats.org/officeDocument/2006/relationships/image" Target="cid:c4b58605-59fa-42be-a136-faf5adcfcc36@AUSP282.PROD.OUTLOOK.COM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cid:0edc50ce-0917-4e48-895b-4af515b44a6c@AUSP282.PROD.OUTLOOK.COM" TargetMode="External"/><Relationship Id="rId7" Type="http://schemas.openxmlformats.org/officeDocument/2006/relationships/image" Target="cid:5ead447d-c4e0-4383-8e2d-91251b3b1b2e@AUSP282.PROD.OUTLOOK.COM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cid:56db0394-4ad9-4b25-a39d-09ba34d92ee7@AUSP282.PROD.OUTLOOK.COM" TargetMode="External"/><Relationship Id="rId5" Type="http://schemas.openxmlformats.org/officeDocument/2006/relationships/image" Target="cid:610f412b-e9c5-4911-95fb-101ede7cecea@AUSP282.PROD.OUTLOOK.COM" TargetMode="External"/><Relationship Id="rId10" Type="http://schemas.openxmlformats.org/officeDocument/2006/relationships/image" Target="../media/image37.jpeg"/><Relationship Id="rId4" Type="http://schemas.openxmlformats.org/officeDocument/2006/relationships/image" Target="../media/image34.jpeg"/><Relationship Id="rId9" Type="http://schemas.openxmlformats.org/officeDocument/2006/relationships/image" Target="cid:ec56357c-6917-4b3f-8885-e5667617d2eb@AUSP282.PROD.OUTLOOK.COM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cid:f63f849a-d0c8-4252-be52-b7dfb3e1264f@AUSP282.PROD.OUTLOOK.COM" TargetMode="External"/><Relationship Id="rId5" Type="http://schemas.openxmlformats.org/officeDocument/2006/relationships/image" Target="../media/image40.jpeg"/><Relationship Id="rId4" Type="http://schemas.openxmlformats.org/officeDocument/2006/relationships/image" Target="cid:eab6831a-7b18-4946-b549-21225a9414e6@AUSP282.PROD.OUTLOOK.COM" TargetMode="External"/><Relationship Id="rId9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cid:cbfe7786-4c28-4be4-b5ad-b91146899820@AUSP282.PROD.OUTLOOK.COM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5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cid:29d9dbbb-773e-43bd-ae53-e5e0fc48ed3d@AUSP282.PROD.OUTLOOK.COM" TargetMode="Externa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9">
            <a:extLst>
              <a:ext uri="{FF2B5EF4-FFF2-40B4-BE49-F238E27FC236}">
                <a16:creationId xmlns:a16="http://schemas.microsoft.com/office/drawing/2014/main" id="{97264A61-6AE3-4DC0-A455-5EDC604E3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37" name="Color Cover">
              <a:extLst>
                <a:ext uri="{FF2B5EF4-FFF2-40B4-BE49-F238E27FC236}">
                  <a16:creationId xmlns:a16="http://schemas.microsoft.com/office/drawing/2014/main" id="{2F23900D-D5D0-4EE8-80F4-D25038DE2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Color Cover">
              <a:extLst>
                <a:ext uri="{FF2B5EF4-FFF2-40B4-BE49-F238E27FC236}">
                  <a16:creationId xmlns:a16="http://schemas.microsoft.com/office/drawing/2014/main" id="{C55310DE-258B-4134-9DA8-DC4C2D0EBE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91EE10-D5F3-48FA-BE55-F24A0BE59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39" name="Color">
              <a:extLst>
                <a:ext uri="{FF2B5EF4-FFF2-40B4-BE49-F238E27FC236}">
                  <a16:creationId xmlns:a16="http://schemas.microsoft.com/office/drawing/2014/main" id="{7EF3BBC7-022F-4CD5-BE8E-BD8206C4B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Color">
              <a:extLst>
                <a:ext uri="{FF2B5EF4-FFF2-40B4-BE49-F238E27FC236}">
                  <a16:creationId xmlns:a16="http://schemas.microsoft.com/office/drawing/2014/main" id="{A877CB3E-FE2B-43A7-A987-F921A9249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1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958BEF-E4C3-41CA-BFED-189D896D5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644" y="841664"/>
            <a:ext cx="5155073" cy="5156800"/>
          </a:xfrm>
        </p:spPr>
        <p:txBody>
          <a:bodyPr anchor="ctr">
            <a:normAutofit/>
          </a:bodyPr>
          <a:lstStyle/>
          <a:p>
            <a:pPr algn="l"/>
            <a:r>
              <a:rPr lang="en-AU" sz="4800" dirty="0">
                <a:solidFill>
                  <a:schemeClr val="bg1"/>
                </a:solidFill>
              </a:rPr>
              <a:t>Mildura Sister City Association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4DB885-16BD-4510-869C-BCF3B5B15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4687" y="841664"/>
            <a:ext cx="4602517" cy="5156800"/>
          </a:xfrm>
        </p:spPr>
        <p:txBody>
          <a:bodyPr anchor="ctr">
            <a:normAutofit lnSpcReduction="10000"/>
          </a:bodyPr>
          <a:lstStyle/>
          <a:p>
            <a:pPr algn="l"/>
            <a:endParaRPr lang="en-AU" dirty="0">
              <a:solidFill>
                <a:schemeClr val="bg1"/>
              </a:solidFill>
            </a:endParaRPr>
          </a:p>
          <a:p>
            <a:pPr algn="l"/>
            <a:endParaRPr lang="en-AU" dirty="0">
              <a:solidFill>
                <a:schemeClr val="bg1"/>
              </a:solidFill>
            </a:endParaRPr>
          </a:p>
          <a:p>
            <a:pPr algn="l"/>
            <a:endParaRPr lang="en-AU" dirty="0">
              <a:solidFill>
                <a:schemeClr val="bg1"/>
              </a:solidFill>
            </a:endParaRPr>
          </a:p>
          <a:p>
            <a:pPr algn="l"/>
            <a:endParaRPr lang="en-AU" dirty="0">
              <a:solidFill>
                <a:schemeClr val="bg1"/>
              </a:solidFill>
            </a:endParaRPr>
          </a:p>
          <a:p>
            <a:pPr algn="l"/>
            <a:endParaRPr lang="en-AU" dirty="0">
              <a:solidFill>
                <a:schemeClr val="bg1"/>
              </a:solidFill>
            </a:endParaRPr>
          </a:p>
          <a:p>
            <a:pPr algn="l"/>
            <a:endParaRPr lang="en-AU" dirty="0">
              <a:solidFill>
                <a:schemeClr val="bg1"/>
              </a:solidFill>
            </a:endParaRPr>
          </a:p>
          <a:p>
            <a:pPr algn="l"/>
            <a:endParaRPr lang="en-AU" dirty="0">
              <a:solidFill>
                <a:schemeClr val="bg1"/>
              </a:solidFill>
            </a:endParaRPr>
          </a:p>
          <a:p>
            <a:pPr algn="l"/>
            <a:endParaRPr lang="en-AU" dirty="0">
              <a:solidFill>
                <a:schemeClr val="bg1"/>
              </a:solidFill>
            </a:endParaRPr>
          </a:p>
          <a:p>
            <a:pPr algn="l"/>
            <a:endParaRPr lang="en-AU" dirty="0">
              <a:solidFill>
                <a:schemeClr val="bg1"/>
              </a:solidFill>
            </a:endParaRPr>
          </a:p>
          <a:p>
            <a:pPr algn="l"/>
            <a:endParaRPr lang="en-AU" dirty="0">
              <a:solidFill>
                <a:schemeClr val="bg1"/>
              </a:solidFill>
            </a:endParaRPr>
          </a:p>
          <a:p>
            <a:pPr algn="l"/>
            <a:r>
              <a:rPr lang="en-AU" dirty="0">
                <a:solidFill>
                  <a:schemeClr val="bg1"/>
                </a:solidFill>
              </a:rPr>
              <a:t>Our link is with Upland, California, United States </a:t>
            </a:r>
          </a:p>
          <a:p>
            <a:pPr algn="l"/>
            <a:endParaRPr lang="en-AU" dirty="0">
              <a:solidFill>
                <a:schemeClr val="bg1"/>
              </a:solidFill>
            </a:endParaRPr>
          </a:p>
          <a:p>
            <a:pPr algn="l"/>
            <a:endParaRPr lang="en-AU" dirty="0">
              <a:solidFill>
                <a:schemeClr val="bg1"/>
              </a:solidFill>
            </a:endParaRPr>
          </a:p>
          <a:p>
            <a:pPr algn="l"/>
            <a:endParaRPr lang="en-AU" dirty="0">
              <a:solidFill>
                <a:schemeClr val="bg1"/>
              </a:solidFill>
            </a:endParaRPr>
          </a:p>
          <a:p>
            <a:pPr algn="l"/>
            <a:endParaRPr lang="en-AU" dirty="0">
              <a:solidFill>
                <a:schemeClr val="bg1"/>
              </a:solidFill>
            </a:endParaRPr>
          </a:p>
          <a:p>
            <a:pPr algn="l"/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8C15CD-1309-43BC-B451-7E1F0889FD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340" y="565485"/>
            <a:ext cx="11705923" cy="56903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78835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0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standing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23BAED9C-64B5-4FFA-837D-5B8B8CF7E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399" y="53541"/>
            <a:ext cx="8490793" cy="60329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9D1FEA-ECF1-4C3A-9F96-15FF6C476769}"/>
              </a:ext>
            </a:extLst>
          </p:cNvPr>
          <p:cNvSpPr txBox="1"/>
          <p:nvPr/>
        </p:nvSpPr>
        <p:spPr>
          <a:xfrm>
            <a:off x="9096788" y="351482"/>
            <a:ext cx="2942813" cy="46777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Mildura Day celebrations conclude with a night on the Paddleboat </a:t>
            </a:r>
            <a:r>
              <a:rPr lang="en-US" sz="3200" dirty="0" err="1"/>
              <a:t>Mundoo</a:t>
            </a:r>
            <a:r>
              <a:rPr lang="en-US" sz="3200" dirty="0"/>
              <a:t> – Mildura 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Partnership with Chaffey Trail </a:t>
            </a:r>
            <a:r>
              <a:rPr lang="en-US" sz="3200"/>
              <a:t>Reference Group and </a:t>
            </a:r>
            <a:r>
              <a:rPr lang="en-US" sz="3200" dirty="0"/>
              <a:t>Chaffey family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09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4A4C033F-9FCF-4979-8E23-095F1F74C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112" y="1076366"/>
            <a:ext cx="11529591" cy="560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9CC374-6B23-4AFE-A693-4759EA1E3859}"/>
              </a:ext>
            </a:extLst>
          </p:cNvPr>
          <p:cNvSpPr txBox="1"/>
          <p:nvPr/>
        </p:nvSpPr>
        <p:spPr>
          <a:xfrm>
            <a:off x="1371600" y="300790"/>
            <a:ext cx="11851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50</a:t>
            </a:r>
            <a:r>
              <a:rPr lang="en-AU" sz="2800" b="1" baseline="30000" dirty="0"/>
              <a:t>th</a:t>
            </a:r>
            <a:r>
              <a:rPr lang="en-AU" sz="2800" b="1" dirty="0"/>
              <a:t> Anniversary Celebrations continue in Upland in October</a:t>
            </a:r>
          </a:p>
        </p:txBody>
      </p:sp>
    </p:spTree>
    <p:extLst>
      <p:ext uri="{BB962C8B-B14F-4D97-AF65-F5344CB8AC3E}">
        <p14:creationId xmlns:p14="http://schemas.microsoft.com/office/powerpoint/2010/main" val="3594292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06C74FE-FEDE-49DC-9AD7-80E31B8DB5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72" y="233262"/>
            <a:ext cx="7236995" cy="48246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990E40-F0D3-4B09-B037-624369A314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227728"/>
            <a:ext cx="6025816" cy="33970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F9D7AC-E61D-4F51-86B4-48F01CC3D0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3869" y="98853"/>
            <a:ext cx="3404212" cy="30011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27E175-8706-4C76-B0F2-4D568A7BE6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64" y="4136936"/>
            <a:ext cx="3506071" cy="288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50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C4398-8B05-4326-BB26-3F7293C9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65125"/>
            <a:ext cx="11270261" cy="1325563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Bellevue Cemetery – George Chaffey headstone</a:t>
            </a:r>
            <a:br>
              <a:rPr lang="en-AU" b="1" dirty="0"/>
            </a:br>
            <a:r>
              <a:rPr lang="en-AU" b="1" i="1" dirty="0"/>
              <a:t>Chaffey Bros (George &amp; WB) re-enactment of their life… </a:t>
            </a:r>
          </a:p>
        </p:txBody>
      </p:sp>
      <p:pic>
        <p:nvPicPr>
          <p:cNvPr id="6" name="Content Placeholder 5" descr="A group of people standing around a statue&#10;&#10;Description automatically generated with medium confidence">
            <a:extLst>
              <a:ext uri="{FF2B5EF4-FFF2-40B4-BE49-F238E27FC236}">
                <a16:creationId xmlns:a16="http://schemas.microsoft.com/office/drawing/2014/main" id="{F8201A78-6AD7-457B-A6B3-FB5B6B4DE6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175" y="1895475"/>
            <a:ext cx="5581650" cy="3919537"/>
          </a:xfrm>
          <a:prstGeom prst="rect">
            <a:avLst/>
          </a:prstGeom>
        </p:spPr>
      </p:pic>
      <p:pic>
        <p:nvPicPr>
          <p:cNvPr id="8" name="Picture 7" descr="A picture containing grass, outdoor, tree, person&#10;&#10;Description automatically generated">
            <a:extLst>
              <a:ext uri="{FF2B5EF4-FFF2-40B4-BE49-F238E27FC236}">
                <a16:creationId xmlns:a16="http://schemas.microsoft.com/office/drawing/2014/main" id="{18743601-18DA-43E8-9A04-CFE7DF007C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575" y="1895475"/>
            <a:ext cx="5879306" cy="391953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807F7B1-6040-48EA-88C2-D2DC01F1FF85}"/>
              </a:ext>
            </a:extLst>
          </p:cNvPr>
          <p:cNvGraphicFramePr>
            <a:graphicFrameLocks noGrp="1"/>
          </p:cNvGraphicFramePr>
          <p:nvPr/>
        </p:nvGraphicFramePr>
        <p:xfrm>
          <a:off x="269823" y="359764"/>
          <a:ext cx="11377534" cy="1409075"/>
        </p:xfrm>
        <a:graphic>
          <a:graphicData uri="http://schemas.openxmlformats.org/drawingml/2006/table">
            <a:tbl>
              <a:tblPr/>
              <a:tblGrid>
                <a:gridCol w="11377534">
                  <a:extLst>
                    <a:ext uri="{9D8B030D-6E8A-4147-A177-3AD203B41FA5}">
                      <a16:colId xmlns:a16="http://schemas.microsoft.com/office/drawing/2014/main" val="3670689130"/>
                    </a:ext>
                  </a:extLst>
                </a:gridCol>
              </a:tblGrid>
              <a:tr h="1409075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301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595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5EC65-169C-45D5-8235-30B85FCF9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2020</a:t>
            </a:r>
            <a:br>
              <a:rPr lang="en-AU" b="1" dirty="0"/>
            </a:b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7BEA3-FE31-4F48-B830-E2F7D07BD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8725"/>
            <a:ext cx="10515600" cy="5562600"/>
          </a:xfrm>
        </p:spPr>
        <p:txBody>
          <a:bodyPr>
            <a:normAutofit/>
          </a:bodyPr>
          <a:lstStyle/>
          <a:p>
            <a:r>
              <a:rPr lang="en-AU" b="1" dirty="0"/>
              <a:t>Feb: </a:t>
            </a:r>
            <a:r>
              <a:rPr lang="en-AU" b="1" i="1" dirty="0" err="1"/>
              <a:t>Klopps</a:t>
            </a:r>
            <a:r>
              <a:rPr lang="en-AU" b="1" i="1" dirty="0"/>
              <a:t> competition with shared meal (outdoors)  - cancelled</a:t>
            </a:r>
          </a:p>
          <a:p>
            <a:r>
              <a:rPr lang="en-AU" b="1" dirty="0"/>
              <a:t>May: Zoom Board Meeting</a:t>
            </a:r>
          </a:p>
          <a:p>
            <a:r>
              <a:rPr lang="en-AU" b="1" dirty="0"/>
              <a:t>July 1: Canada/Brockville Flag Raising</a:t>
            </a:r>
          </a:p>
          <a:p>
            <a:r>
              <a:rPr lang="en-AU" b="1" dirty="0"/>
              <a:t>July 4: American /Upland Flag Raising </a:t>
            </a:r>
          </a:p>
          <a:p>
            <a:r>
              <a:rPr lang="en-AU" b="1" dirty="0"/>
              <a:t>December: Thanksgiving Dinner </a:t>
            </a:r>
          </a:p>
          <a:p>
            <a:endParaRPr lang="en-AU" b="1" dirty="0"/>
          </a:p>
          <a:p>
            <a:r>
              <a:rPr lang="en-AU" b="1" i="1" dirty="0"/>
              <a:t>Lockdown summary - Zoom meetings with Upland and local committee, phone calls, Facebook and reliving memories.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7FA2AA9-B2D7-44C3-9C60-79E34245B4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60134"/>
              </p:ext>
            </p:extLst>
          </p:nvPr>
        </p:nvGraphicFramePr>
        <p:xfrm>
          <a:off x="359764" y="269823"/>
          <a:ext cx="11437495" cy="5953229"/>
        </p:xfrm>
        <a:graphic>
          <a:graphicData uri="http://schemas.openxmlformats.org/drawingml/2006/table">
            <a:tbl>
              <a:tblPr/>
              <a:tblGrid>
                <a:gridCol w="11437495">
                  <a:extLst>
                    <a:ext uri="{9D8B030D-6E8A-4147-A177-3AD203B41FA5}">
                      <a16:colId xmlns:a16="http://schemas.microsoft.com/office/drawing/2014/main" val="3381569436"/>
                    </a:ext>
                  </a:extLst>
                </a:gridCol>
              </a:tblGrid>
              <a:tr h="3807502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878859"/>
                  </a:ext>
                </a:extLst>
              </a:tr>
              <a:tr h="2145727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700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125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CB5B8-6B17-4FF0-813C-E2E0956DA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8181" y="337351"/>
            <a:ext cx="2281083" cy="6242863"/>
          </a:xfrm>
        </p:spPr>
        <p:txBody>
          <a:bodyPr>
            <a:normAutofit/>
          </a:bodyPr>
          <a:lstStyle/>
          <a:p>
            <a:r>
              <a:rPr lang="en-AU" sz="2400" dirty="0"/>
              <a:t>Regular  Zoom ‘hello’s ‘</a:t>
            </a:r>
            <a:br>
              <a:rPr lang="en-AU" sz="2400" dirty="0"/>
            </a:br>
            <a:br>
              <a:rPr lang="en-AU" sz="2400" dirty="0"/>
            </a:br>
            <a:r>
              <a:rPr lang="en-AU" sz="2400" dirty="0"/>
              <a:t>* Keeping everyone in touch, particularly elderly</a:t>
            </a:r>
            <a:br>
              <a:rPr lang="en-AU" sz="2400" dirty="0"/>
            </a:br>
            <a:r>
              <a:rPr lang="en-AU" sz="2400" dirty="0"/>
              <a:t>			</a:t>
            </a:r>
            <a:br>
              <a:rPr lang="en-AU" sz="2400" dirty="0"/>
            </a:br>
            <a:r>
              <a:rPr lang="en-AU" sz="2400" dirty="0"/>
              <a:t>*Communication in the lead up</a:t>
            </a:r>
            <a:br>
              <a:rPr lang="en-AU" sz="2400" dirty="0"/>
            </a:br>
            <a:br>
              <a:rPr lang="en-AU" sz="2400" dirty="0"/>
            </a:br>
            <a:r>
              <a:rPr lang="en-AU" sz="2400" dirty="0"/>
              <a:t>* New  ‘computer’ skills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F30606-3866-4423-ACC3-84C1FF329AA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736" y="182562"/>
            <a:ext cx="9512709" cy="649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5885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01568-11F5-4D74-B816-520545D4D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Annual Flag Raising 9am – 4 July, followed by coffee (2020) Social distancing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F5DC99-3252-43CE-A519-E5C92BD9842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1" y="2361182"/>
            <a:ext cx="4938206" cy="4017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640B83-EF99-4BC2-A5B3-7084A783FDA9}"/>
              </a:ext>
            </a:extLst>
          </p:cNvPr>
          <p:cNvPicPr/>
          <p:nvPr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299" y="2361182"/>
            <a:ext cx="6237581" cy="40177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0832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0AD08-9211-43E8-BA97-1093279FA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228601"/>
            <a:ext cx="11629681" cy="1462088"/>
          </a:xfrm>
        </p:spPr>
        <p:txBody>
          <a:bodyPr/>
          <a:lstStyle/>
          <a:p>
            <a:r>
              <a:rPr lang="en-AU" dirty="0"/>
              <a:t>Thanksgiving AGM 28 Nov 2020 with Kris Kringle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B48391-C6BA-4041-B02D-CDA58769C85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296" y="1483717"/>
            <a:ext cx="3851913" cy="5247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D7B403-322D-48EC-887A-E420B5AE2CCA}"/>
              </a:ext>
            </a:extLst>
          </p:cNvPr>
          <p:cNvPicPr/>
          <p:nvPr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8560" y="1210504"/>
            <a:ext cx="4164496" cy="2669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33A94E-5569-4E8A-BDB4-910B2F3AC8AB}"/>
              </a:ext>
            </a:extLst>
          </p:cNvPr>
          <p:cNvPicPr/>
          <p:nvPr/>
        </p:nvPicPr>
        <p:blipFill>
          <a:blip r:embed="rId6" r:link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9130" y="1422677"/>
            <a:ext cx="2965893" cy="245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C97809-4A12-42FE-8A21-19748AB8FB81}"/>
              </a:ext>
            </a:extLst>
          </p:cNvPr>
          <p:cNvPicPr/>
          <p:nvPr/>
        </p:nvPicPr>
        <p:blipFill rotWithShape="1">
          <a:blip r:embed="rId8" r:link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8019" y="3975194"/>
            <a:ext cx="4425037" cy="277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May be an image of 2 people, hair and text that says &quot;EDWARD LLOYD&quot;">
            <a:extLst>
              <a:ext uri="{FF2B5EF4-FFF2-40B4-BE49-F238E27FC236}">
                <a16:creationId xmlns:a16="http://schemas.microsoft.com/office/drawing/2014/main" id="{EE9E8DAC-689A-46A5-88B6-0CC59C6B6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9668" y="4273714"/>
            <a:ext cx="2965892" cy="245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247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E29FE4-37A6-4EBF-9D42-81F25F2F6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5962" y="197789"/>
            <a:ext cx="3547909" cy="3965839"/>
          </a:xfrm>
        </p:spPr>
        <p:txBody>
          <a:bodyPr>
            <a:normAutofit/>
          </a:bodyPr>
          <a:lstStyle/>
          <a:p>
            <a:r>
              <a:rPr lang="en-AU" dirty="0"/>
              <a:t>Christmas Zoom  new screen backgrounds for some… </a:t>
            </a:r>
            <a:br>
              <a:rPr lang="en-AU" dirty="0"/>
            </a:br>
            <a:br>
              <a:rPr lang="en-AU" dirty="0"/>
            </a:br>
            <a:r>
              <a:rPr lang="en-AU" dirty="0"/>
              <a:t>Christmas Greeting shared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AD83E0-0CC5-4037-AEFD-BC6F891EFF5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7007" y="112712"/>
            <a:ext cx="7918348" cy="6480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810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783722-2026-4097-8491-E22CA4220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42392"/>
            <a:ext cx="10515600" cy="666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50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5EC65-169C-45D5-8235-30B85FCF9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7BEA3-FE31-4F48-B830-E2F7D07BD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28725"/>
            <a:ext cx="11031245" cy="5562600"/>
          </a:xfrm>
        </p:spPr>
        <p:txBody>
          <a:bodyPr>
            <a:normAutofit/>
          </a:bodyPr>
          <a:lstStyle/>
          <a:p>
            <a:r>
              <a:rPr lang="en-AU" dirty="0"/>
              <a:t>Much liaison with both members and Sister City members Upland re recipes, history  updates, office bearers and exchanges </a:t>
            </a:r>
          </a:p>
          <a:p>
            <a:r>
              <a:rPr lang="en-AU" dirty="0"/>
              <a:t>Feb: </a:t>
            </a:r>
            <a:r>
              <a:rPr lang="en-AU" i="1" dirty="0" err="1"/>
              <a:t>Klopps</a:t>
            </a:r>
            <a:r>
              <a:rPr lang="en-AU" i="1" dirty="0"/>
              <a:t> competition with shared meal (outdoors)  - cancelled</a:t>
            </a:r>
          </a:p>
          <a:p>
            <a:r>
              <a:rPr lang="en-AU" dirty="0"/>
              <a:t>Feb: Bunnings BBQ, involving about 15 members</a:t>
            </a:r>
          </a:p>
          <a:p>
            <a:r>
              <a:rPr lang="en-AU" dirty="0"/>
              <a:t>Feb: Bench unveiling in Upland – live streamed</a:t>
            </a:r>
          </a:p>
          <a:p>
            <a:r>
              <a:rPr lang="en-AU" dirty="0"/>
              <a:t>March: Mural Walk, involving 35 persons</a:t>
            </a:r>
          </a:p>
          <a:p>
            <a:r>
              <a:rPr lang="en-AU" dirty="0"/>
              <a:t>April : Much contact/publicity between members about anticipated launch.</a:t>
            </a:r>
          </a:p>
          <a:p>
            <a:pPr lvl="2"/>
            <a:r>
              <a:rPr lang="en-AU" sz="2600" dirty="0"/>
              <a:t>Launch of 50 year Commemoration Book –Mildura and Upland members</a:t>
            </a:r>
            <a:endParaRPr lang="en-AU" dirty="0"/>
          </a:p>
          <a:p>
            <a:r>
              <a:rPr lang="en-AU" dirty="0"/>
              <a:t>May: Link with Mildura Day  – Function at Langtree Hall </a:t>
            </a:r>
          </a:p>
        </p:txBody>
      </p:sp>
    </p:spTree>
    <p:extLst>
      <p:ext uri="{BB962C8B-B14F-4D97-AF65-F5344CB8AC3E}">
        <p14:creationId xmlns:p14="http://schemas.microsoft.com/office/powerpoint/2010/main" val="1686618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60B63-F8AC-414E-BF96-2293D3E8C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722243" cy="958850"/>
          </a:xfrm>
        </p:spPr>
        <p:txBody>
          <a:bodyPr/>
          <a:lstStyle/>
          <a:p>
            <a:r>
              <a:rPr lang="en-AU" dirty="0"/>
              <a:t>Bunnings BBQ -  Fund raising </a:t>
            </a:r>
          </a:p>
        </p:txBody>
      </p:sp>
      <p:pic>
        <p:nvPicPr>
          <p:cNvPr id="2050" name="Picture 2" descr="May be an image of pizza and text that says &quot;BUNNINGS warehouse SIZZLE SASAE All Proceeds Go To: Fund Raising For Groups Local Community Community Proudly Supported By Bunnings&quot;">
            <a:extLst>
              <a:ext uri="{FF2B5EF4-FFF2-40B4-BE49-F238E27FC236}">
                <a16:creationId xmlns:a16="http://schemas.microsoft.com/office/drawing/2014/main" id="{C2A53391-3E1F-4C53-82B8-7EBCEA3978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5875" y="177552"/>
            <a:ext cx="2796407" cy="316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y be an image of 1 person">
            <a:extLst>
              <a:ext uri="{FF2B5EF4-FFF2-40B4-BE49-F238E27FC236}">
                <a16:creationId xmlns:a16="http://schemas.microsoft.com/office/drawing/2014/main" id="{C4627B9C-65BF-46A4-95D3-4D74364C6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8782" y="3529922"/>
            <a:ext cx="3873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3AF1A4-0CFA-4FBB-8C1C-FA57C902BC8E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1" y="1323976"/>
            <a:ext cx="6908800" cy="5111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4307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659C0-3A52-4E50-829D-6FAC099A2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931" y="365125"/>
            <a:ext cx="3223591" cy="5966101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27 Feb 2021</a:t>
            </a:r>
            <a:br>
              <a:rPr lang="en-AU" b="1" dirty="0"/>
            </a:br>
            <a:r>
              <a:rPr lang="en-AU" b="1" dirty="0"/>
              <a:t>Bunnings BBQ</a:t>
            </a:r>
            <a:br>
              <a:rPr lang="en-AU" b="1" dirty="0"/>
            </a:br>
            <a:br>
              <a:rPr lang="en-AU" b="1" dirty="0"/>
            </a:br>
            <a:r>
              <a:rPr lang="en-AU" i="1" dirty="0"/>
              <a:t>Change of Shift – masks, sanitise, wipes, laughs as you enjoy the company of our community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AC1DA6-1E0A-4A89-AAC4-059D209DB1F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78" y="496957"/>
            <a:ext cx="8023191" cy="56800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308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47B456-17D5-4F33-A700-4508392133CD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999" y="104775"/>
            <a:ext cx="6219825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D23A2B-1E2F-4EBD-83A0-A999823DC65B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2750" y="104775"/>
            <a:ext cx="4740609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D32C60-A966-4E84-B1A3-5CA163CB9039}"/>
              </a:ext>
            </a:extLst>
          </p:cNvPr>
          <p:cNvPicPr/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999" y="3914775"/>
            <a:ext cx="4962526" cy="322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F2F9FA-72B2-48A5-BA0F-1A2A6EEC7E5E}"/>
              </a:ext>
            </a:extLst>
          </p:cNvPr>
          <p:cNvPicPr/>
          <p:nvPr/>
        </p:nvPicPr>
        <p:blipFill>
          <a:blip r:embed="rId8" r:link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278473" y="4135217"/>
            <a:ext cx="3140006" cy="27848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6C2FA5-88A6-4C1F-A1E8-B870F7751A08}"/>
              </a:ext>
            </a:extLst>
          </p:cNvPr>
          <p:cNvSpPr txBox="1"/>
          <p:nvPr/>
        </p:nvSpPr>
        <p:spPr>
          <a:xfrm>
            <a:off x="8877106" y="4161583"/>
            <a:ext cx="25622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Mural Walk, followed by Pizza café for </a:t>
            </a:r>
          </a:p>
          <a:p>
            <a:r>
              <a:rPr lang="en-AU" sz="2800" dirty="0"/>
              <a:t>35 members and friends  </a:t>
            </a:r>
          </a:p>
        </p:txBody>
      </p:sp>
    </p:spTree>
    <p:extLst>
      <p:ext uri="{BB962C8B-B14F-4D97-AF65-F5344CB8AC3E}">
        <p14:creationId xmlns:p14="http://schemas.microsoft.com/office/powerpoint/2010/main" val="241673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90292-39BD-45AC-BCBE-B20003515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24" y="365125"/>
            <a:ext cx="4671602" cy="1325563"/>
          </a:xfrm>
        </p:spPr>
        <p:txBody>
          <a:bodyPr>
            <a:normAutofit/>
          </a:bodyPr>
          <a:lstStyle/>
          <a:p>
            <a:r>
              <a:rPr lang="en-AU" b="1" dirty="0">
                <a:latin typeface="Bahnschrift SemiBold Condensed" panose="020B0502040204020203" pitchFamily="34" charset="0"/>
              </a:rPr>
              <a:t>Ned’s Corner weekend getaway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B37CEF-D64C-44B3-A331-108040E05D9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04019" y="2354612"/>
            <a:ext cx="4296547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D85E77-AC24-4BCE-A100-052D36525945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264156" y="2884975"/>
            <a:ext cx="4087825" cy="3290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4A14EC-79CC-420C-A045-5C69A73580AB}"/>
              </a:ext>
            </a:extLst>
          </p:cNvPr>
          <p:cNvPicPr/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2974" y="156403"/>
            <a:ext cx="3727175" cy="3272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DF0A85-126B-4BA3-AA2B-0E1C55A75A01}"/>
              </a:ext>
            </a:extLst>
          </p:cNvPr>
          <p:cNvPicPr/>
          <p:nvPr/>
        </p:nvPicPr>
        <p:blipFill>
          <a:blip r:embed="rId8" r:link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8222973" y="3637722"/>
            <a:ext cx="3727174" cy="2855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1D8D9C-124A-445C-B014-770C948E02BC}"/>
              </a:ext>
            </a:extLst>
          </p:cNvPr>
          <p:cNvPicPr/>
          <p:nvPr/>
        </p:nvPicPr>
        <p:blipFill>
          <a:blip r:embed="rId10" r:link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8726" y="156403"/>
            <a:ext cx="2819400" cy="2210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943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6B42B9F-F674-4D7F-AEFD-F5DC47A70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ay be an image of one or more people, people standing and outdoors">
            <a:extLst>
              <a:ext uri="{FF2B5EF4-FFF2-40B4-BE49-F238E27FC236}">
                <a16:creationId xmlns:a16="http://schemas.microsoft.com/office/drawing/2014/main" id="{180B9F9A-E5FD-45FE-AF56-DE2370071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6"/>
            <a:ext cx="3922776" cy="393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036CB2-6D78-449D-9E54-6B9381D37102}"/>
              </a:ext>
            </a:extLst>
          </p:cNvPr>
          <p:cNvPicPr/>
          <p:nvPr/>
        </p:nvPicPr>
        <p:blipFill rotWithShape="1"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1633" y="10"/>
            <a:ext cx="3922776" cy="3937599"/>
          </a:xfrm>
          <a:prstGeom prst="rect">
            <a:avLst/>
          </a:prstGeom>
          <a:noFill/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677BBB0-8A66-4619-B31B-5097655C5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7784" y="4215384"/>
            <a:ext cx="7475146" cy="209397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B56C437-7CF8-4D2B-8C62-6F9CEA561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88F414E-1A16-495F-8EF5-F55A420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92282" y="525322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35B11B-C2DE-4398-A14E-1023E3361107}"/>
              </a:ext>
            </a:extLst>
          </p:cNvPr>
          <p:cNvSpPr txBox="1"/>
          <p:nvPr/>
        </p:nvSpPr>
        <p:spPr>
          <a:xfrm>
            <a:off x="5047890" y="4215378"/>
            <a:ext cx="2825492" cy="264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Upland unveil the new dedicated Mildura Sister City Bench (Euclid Ave, Upland) - we all watched live on Facebook messenger Live from their fb page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Made contact with our fb messenger friends.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F8B0B6-0908-4E80-963E-4418284290C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5" r:link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24" y="-6"/>
            <a:ext cx="3922776" cy="6309360"/>
          </a:xfrm>
          <a:prstGeom prst="rect">
            <a:avLst/>
          </a:prstGeom>
          <a:noFill/>
        </p:spPr>
      </p:pic>
      <p:pic>
        <p:nvPicPr>
          <p:cNvPr id="3076" name="Picture 4" descr="May be an image of one or more people, people standing, tree and road">
            <a:extLst>
              <a:ext uri="{FF2B5EF4-FFF2-40B4-BE49-F238E27FC236}">
                <a16:creationId xmlns:a16="http://schemas.microsoft.com/office/drawing/2014/main" id="{561DBC80-0FE4-4FCF-873B-65D7AFFE7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38" y="4182862"/>
            <a:ext cx="4866145" cy="212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y be an image of balloon">
            <a:extLst>
              <a:ext uri="{FF2B5EF4-FFF2-40B4-BE49-F238E27FC236}">
                <a16:creationId xmlns:a16="http://schemas.microsoft.com/office/drawing/2014/main" id="{21FC1A16-FB46-4EAD-A22B-7B4620F4DB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/>
          <a:srcRect/>
          <a:stretch/>
        </p:blipFill>
        <p:spPr bwMode="auto">
          <a:xfrm>
            <a:off x="4907483" y="3796749"/>
            <a:ext cx="916847" cy="65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y be an image of balloon">
            <a:extLst>
              <a:ext uri="{FF2B5EF4-FFF2-40B4-BE49-F238E27FC236}">
                <a16:creationId xmlns:a16="http://schemas.microsoft.com/office/drawing/2014/main" id="{BE1C6A69-1C87-4ADF-85E0-8017EE8CF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88735" y="4651513"/>
            <a:ext cx="2040904" cy="165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406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A1C526-D7F8-419F-B667-D848FE74BDCF}"/>
              </a:ext>
            </a:extLst>
          </p:cNvPr>
          <p:cNvSpPr txBox="1"/>
          <p:nvPr/>
        </p:nvSpPr>
        <p:spPr>
          <a:xfrm>
            <a:off x="546351" y="433545"/>
            <a:ext cx="11139854" cy="12620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dirty="0">
                <a:latin typeface="+mj-lt"/>
                <a:ea typeface="+mj-ea"/>
                <a:cs typeface="+mj-cs"/>
              </a:rPr>
              <a:t>Our 100-page Sister City Book is launched, includes a bit of  City history, our history, exchanges, visits, and even included about 100 recipes from both Upland and Mildura members</a:t>
            </a:r>
          </a:p>
        </p:txBody>
      </p:sp>
      <p:pic>
        <p:nvPicPr>
          <p:cNvPr id="5" name="Content Placeholder 4" descr="A person and person holding awards&#10;&#10;Description automatically generated with low confidence">
            <a:extLst>
              <a:ext uri="{FF2B5EF4-FFF2-40B4-BE49-F238E27FC236}">
                <a16:creationId xmlns:a16="http://schemas.microsoft.com/office/drawing/2014/main" id="{CC317165-4AA0-4772-B6FD-D543C65D7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02" y="2277801"/>
            <a:ext cx="4282231" cy="4403322"/>
          </a:xfrm>
          <a:prstGeom prst="rect">
            <a:avLst/>
          </a:prstGeom>
        </p:spPr>
      </p:pic>
      <p:pic>
        <p:nvPicPr>
          <p:cNvPr id="6" name="Content Placeholder 4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46C7447F-06B7-4A29-974C-203E58B6D1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2260232"/>
            <a:ext cx="5894522" cy="442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08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n old person using a computer&#10;&#10;Description automatically generated with low confidence">
            <a:extLst>
              <a:ext uri="{FF2B5EF4-FFF2-40B4-BE49-F238E27FC236}">
                <a16:creationId xmlns:a16="http://schemas.microsoft.com/office/drawing/2014/main" id="{1382876B-74E8-463F-BC7B-D9E6CE90CB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27" y="3318162"/>
            <a:ext cx="4793673" cy="3595255"/>
          </a:xfrm>
        </p:spPr>
      </p:pic>
      <p:pic>
        <p:nvPicPr>
          <p:cNvPr id="7" name="Picture 6" descr="A picture containing text, person, indoor, person&#10;&#10;Description automatically generated">
            <a:extLst>
              <a:ext uri="{FF2B5EF4-FFF2-40B4-BE49-F238E27FC236}">
                <a16:creationId xmlns:a16="http://schemas.microsoft.com/office/drawing/2014/main" id="{7FF0C93C-9041-4A25-B706-74EAF19E32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346" y="3321747"/>
            <a:ext cx="5112164" cy="3834123"/>
          </a:xfrm>
          <a:prstGeom prst="rect">
            <a:avLst/>
          </a:prstGeom>
        </p:spPr>
      </p:pic>
      <p:pic>
        <p:nvPicPr>
          <p:cNvPr id="9" name="Picture 8" descr="A person standing in front of a wall with pictures on it&#10;&#10;Description automatically generated with low confidence">
            <a:extLst>
              <a:ext uri="{FF2B5EF4-FFF2-40B4-BE49-F238E27FC236}">
                <a16:creationId xmlns:a16="http://schemas.microsoft.com/office/drawing/2014/main" id="{3BF4D2E5-D84A-4804-8F87-71AD1699CE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2459" y="-162933"/>
            <a:ext cx="2981176" cy="3345441"/>
          </a:xfrm>
          <a:prstGeom prst="rect">
            <a:avLst/>
          </a:prstGeom>
        </p:spPr>
      </p:pic>
      <p:pic>
        <p:nvPicPr>
          <p:cNvPr id="11" name="Picture 10" descr="Two people looking at a map&#10;&#10;Description automatically generated with medium confidence">
            <a:extLst>
              <a:ext uri="{FF2B5EF4-FFF2-40B4-BE49-F238E27FC236}">
                <a16:creationId xmlns:a16="http://schemas.microsoft.com/office/drawing/2014/main" id="{CAEA22AA-B3D8-4BA1-9F5D-9582C1232B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920" y="169853"/>
            <a:ext cx="3680852" cy="27606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400534-D866-4D49-B01E-BE4448891D07}"/>
              </a:ext>
            </a:extLst>
          </p:cNvPr>
          <p:cNvPicPr/>
          <p:nvPr/>
        </p:nvPicPr>
        <p:blipFill>
          <a:blip r:embed="rId6" r:link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4603" y="169853"/>
            <a:ext cx="4364346" cy="2647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1998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0DD5CBE7-A748-4C21-ACB0-39B020BBD7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7" name="Picture 6" descr="A plate of food&#10;&#10;Description automatically generated with low confidence">
            <a:extLst>
              <a:ext uri="{FF2B5EF4-FFF2-40B4-BE49-F238E27FC236}">
                <a16:creationId xmlns:a16="http://schemas.microsoft.com/office/drawing/2014/main" id="{05D7B70F-8712-4643-ABFC-6EA9357C50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9" name="Picture 8" descr="A table full of food&#10;&#10;Description automatically generated with low confidence">
            <a:extLst>
              <a:ext uri="{FF2B5EF4-FFF2-40B4-BE49-F238E27FC236}">
                <a16:creationId xmlns:a16="http://schemas.microsoft.com/office/drawing/2014/main" id="{04776701-45DE-45F7-890C-CDD8F4E201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4988561-C24F-46B1-B4B8-723D74FA8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429768"/>
            <a:ext cx="2807208" cy="1197864"/>
          </a:xfrm>
        </p:spPr>
        <p:txBody>
          <a:bodyPr>
            <a:normAutofit/>
          </a:bodyPr>
          <a:lstStyle/>
          <a:p>
            <a:r>
              <a:rPr lang="en-US" sz="1700" dirty="0"/>
              <a:t>Launch Day – Recipes from the Book….</a:t>
            </a:r>
          </a:p>
        </p:txBody>
      </p:sp>
      <p:pic>
        <p:nvPicPr>
          <p:cNvPr id="11" name="Picture 10" descr="Text, whiteboard&#10;&#10;Description automatically generated">
            <a:extLst>
              <a:ext uri="{FF2B5EF4-FFF2-40B4-BE49-F238E27FC236}">
                <a16:creationId xmlns:a16="http://schemas.microsoft.com/office/drawing/2014/main" id="{BE9E232F-5F83-4574-89A8-395261151A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74" y="1627632"/>
            <a:ext cx="3295125" cy="433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34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2A785343-5D24-4118-A2E4-665D196F6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May be an image of one or more people, people standing and indoor">
            <a:extLst>
              <a:ext uri="{FF2B5EF4-FFF2-40B4-BE49-F238E27FC236}">
                <a16:creationId xmlns:a16="http://schemas.microsoft.com/office/drawing/2014/main" id="{2F936013-065A-46BB-AE8D-4D0DF2E87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 bwMode="auto">
          <a:xfrm>
            <a:off x="95252" y="34777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y be an image of 8 people, including Lis Johnson and Dick Zahniser, people standing and indoor">
            <a:extLst>
              <a:ext uri="{FF2B5EF4-FFF2-40B4-BE49-F238E27FC236}">
                <a16:creationId xmlns:a16="http://schemas.microsoft.com/office/drawing/2014/main" id="{045152DA-AE7E-44C6-B65E-73923F957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 bwMode="auto">
          <a:xfrm>
            <a:off x="7381876" y="10"/>
            <a:ext cx="4810125" cy="250182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y be an image of 3 people and screen">
            <a:extLst>
              <a:ext uri="{FF2B5EF4-FFF2-40B4-BE49-F238E27FC236}">
                <a16:creationId xmlns:a16="http://schemas.microsoft.com/office/drawing/2014/main" id="{7A2A6462-70C5-4F82-9613-7926B3572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537" y="-6235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4636F9C-300B-41AE-9EF6-60068D14E966}"/>
              </a:ext>
            </a:extLst>
          </p:cNvPr>
          <p:cNvPicPr/>
          <p:nvPr/>
        </p:nvPicPr>
        <p:blipFill rotWithShape="1">
          <a:blip r:embed="rId5" r:link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 bwMode="auto">
          <a:xfrm>
            <a:off x="5353049" y="2660089"/>
            <a:ext cx="6838950" cy="4197911"/>
          </a:xfrm>
          <a:custGeom>
            <a:avLst/>
            <a:gdLst/>
            <a:ahLst/>
            <a:cxnLst/>
            <a:rect l="l" t="t" r="r" b="b"/>
            <a:pathLst>
              <a:path w="6838950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4791200" y="0"/>
                </a:lnTo>
                <a:lnTo>
                  <a:pt x="6838950" y="0"/>
                </a:lnTo>
                <a:lnTo>
                  <a:pt x="6838950" y="4197911"/>
                </a:lnTo>
                <a:lnTo>
                  <a:pt x="0" y="4197911"/>
                </a:lnTo>
                <a:close/>
              </a:path>
            </a:pathLst>
          </a:custGeom>
          <a:noFill/>
        </p:spPr>
      </p:pic>
      <p:sp>
        <p:nvSpPr>
          <p:cNvPr id="88" name="Freeform 11">
            <a:extLst>
              <a:ext uri="{FF2B5EF4-FFF2-40B4-BE49-F238E27FC236}">
                <a16:creationId xmlns:a16="http://schemas.microsoft.com/office/drawing/2014/main" id="{32F4D216-10B7-4DCA-A0A1-068E9E32F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2660091"/>
            <a:ext cx="712252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72C08A9A-BF24-4255-BC93-4F9E1458A2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8501" y="10"/>
            <a:ext cx="3393943" cy="250283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Content Placeholder 1033">
            <a:extLst>
              <a:ext uri="{FF2B5EF4-FFF2-40B4-BE49-F238E27FC236}">
                <a16:creationId xmlns:a16="http://schemas.microsoft.com/office/drawing/2014/main" id="{75D3AFFA-09B3-47AE-96A1-D2B6B1914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8" y="3951027"/>
            <a:ext cx="4746863" cy="2130364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Launch of the Publication in Upland – simultaneously  7pm Friday  Upland</a:t>
            </a:r>
          </a:p>
          <a:p>
            <a:r>
              <a:rPr lang="en-US" sz="2000" dirty="0">
                <a:solidFill>
                  <a:srgbClr val="FFFFFF"/>
                </a:solidFill>
              </a:rPr>
              <a:t>(12noon Mildura) 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Followed by individual chats  </a:t>
            </a:r>
          </a:p>
        </p:txBody>
      </p:sp>
    </p:spTree>
    <p:extLst>
      <p:ext uri="{BB962C8B-B14F-4D97-AF65-F5344CB8AC3E}">
        <p14:creationId xmlns:p14="http://schemas.microsoft.com/office/powerpoint/2010/main" val="518193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8CFEA0-A4F9-47BA-8CFF-A523DA71C496}"/>
              </a:ext>
            </a:extLst>
          </p:cNvPr>
          <p:cNvSpPr txBox="1"/>
          <p:nvPr/>
        </p:nvSpPr>
        <p:spPr>
          <a:xfrm>
            <a:off x="1009025" y="1173940"/>
            <a:ext cx="93345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  <a:p>
            <a:r>
              <a:rPr lang="en-AU" sz="2000" b="1" dirty="0"/>
              <a:t>Where is Upland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/>
              <a:t>45 minutes drive east of Los Angles, on Route 66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/>
              <a:t>Fly into LA International Airport</a:t>
            </a:r>
          </a:p>
          <a:p>
            <a:endParaRPr lang="en-AU" sz="2000" b="1" dirty="0"/>
          </a:p>
          <a:p>
            <a:endParaRPr lang="en-AU" sz="2000" b="1" dirty="0"/>
          </a:p>
          <a:p>
            <a:r>
              <a:rPr lang="en-AU" sz="2000" b="1" dirty="0"/>
              <a:t>Similarities: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/>
              <a:t>Both started as irrigation settlements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/>
              <a:t>Structure and lay out of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/>
              <a:t>Main Streets ,Deakin Avenue and Euclid Avenue, lay out the same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/>
              <a:t>Town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/>
              <a:t>Community ideals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/>
              <a:t>How our Sister City Came about  - 51 years ago…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/>
              <a:t>Brief history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F07F7D-DC4E-4DCA-A3DC-A27D0B7DFED9}"/>
              </a:ext>
            </a:extLst>
          </p:cNvPr>
          <p:cNvSpPr txBox="1"/>
          <p:nvPr/>
        </p:nvSpPr>
        <p:spPr>
          <a:xfrm>
            <a:off x="344775" y="269823"/>
            <a:ext cx="1100278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0070C0"/>
                </a:solidFill>
              </a:rPr>
              <a:t>The Mildura – Upland link is unique because our two cities were founded by the same two brothers, George and William Chaffey</a:t>
            </a:r>
          </a:p>
        </p:txBody>
      </p:sp>
    </p:spTree>
    <p:extLst>
      <p:ext uri="{BB962C8B-B14F-4D97-AF65-F5344CB8AC3E}">
        <p14:creationId xmlns:p14="http://schemas.microsoft.com/office/powerpoint/2010/main" val="1859990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DFBFE-5486-45FA-8B51-85AA8FE5C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80EBFF-B4AB-4B28-B9B3-3A5ACC570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11" y="196140"/>
            <a:ext cx="9018231" cy="601215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9F97A1-CDC1-4BA9-8C90-4F058F07794A}"/>
              </a:ext>
            </a:extLst>
          </p:cNvPr>
          <p:cNvSpPr txBox="1"/>
          <p:nvPr/>
        </p:nvSpPr>
        <p:spPr>
          <a:xfrm>
            <a:off x="9264316" y="196140"/>
            <a:ext cx="292768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 </a:t>
            </a:r>
          </a:p>
          <a:p>
            <a:endParaRPr lang="en-AU" sz="3200" b="1" dirty="0"/>
          </a:p>
          <a:p>
            <a:endParaRPr lang="en-AU" sz="3200" b="1" dirty="0"/>
          </a:p>
          <a:p>
            <a:endParaRPr lang="en-AU" sz="3200" b="1" i="1" dirty="0">
              <a:latin typeface="Bradley Hand ITC" panose="03070402050302030203" pitchFamily="66" charset="0"/>
            </a:endParaRPr>
          </a:p>
          <a:p>
            <a:endParaRPr lang="en-AU" sz="3200" b="1" i="1" dirty="0">
              <a:latin typeface="Bradley Hand ITC" panose="03070402050302030203" pitchFamily="66" charset="0"/>
            </a:endParaRPr>
          </a:p>
          <a:p>
            <a:endParaRPr lang="en-AU" sz="3200" b="1" i="1" dirty="0">
              <a:latin typeface="Bradley Hand ITC" panose="03070402050302030203" pitchFamily="66" charset="0"/>
            </a:endParaRPr>
          </a:p>
          <a:p>
            <a:endParaRPr lang="en-AU" sz="3200" b="1" i="1" dirty="0">
              <a:latin typeface="Bradley Hand ITC" panose="03070402050302030203" pitchFamily="66" charset="0"/>
            </a:endParaRPr>
          </a:p>
          <a:p>
            <a:endParaRPr lang="en-AU" sz="3200" b="1" i="1" dirty="0">
              <a:latin typeface="Bradley Hand ITC" panose="03070402050302030203" pitchFamily="66" charset="0"/>
            </a:endParaRPr>
          </a:p>
          <a:p>
            <a:r>
              <a:rPr lang="en-AU" sz="3200" b="1" i="1" dirty="0">
                <a:solidFill>
                  <a:srgbClr val="FF0000"/>
                </a:solidFill>
                <a:latin typeface="Bradley Hand ITC" panose="03070402050302030203" pitchFamily="66" charset="0"/>
              </a:rPr>
              <a:t>Featuring Pakistan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B40221-9E31-43A4-8E5A-12938E6B81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9478" y="783299"/>
            <a:ext cx="3017357" cy="21674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94B41C-2254-4E4C-9D4E-F18DAED6C126}"/>
              </a:ext>
            </a:extLst>
          </p:cNvPr>
          <p:cNvSpPr txBox="1"/>
          <p:nvPr/>
        </p:nvSpPr>
        <p:spPr>
          <a:xfrm>
            <a:off x="883038" y="6208295"/>
            <a:ext cx="8381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i="1" dirty="0"/>
              <a:t>2021 International Dinner</a:t>
            </a:r>
          </a:p>
        </p:txBody>
      </p:sp>
    </p:spTree>
    <p:extLst>
      <p:ext uri="{BB962C8B-B14F-4D97-AF65-F5344CB8AC3E}">
        <p14:creationId xmlns:p14="http://schemas.microsoft.com/office/powerpoint/2010/main" val="2685423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7B012-A47F-4ADD-BF86-D034FB256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i="1" dirty="0">
                <a:latin typeface="Arial Black" panose="020B0A04020102020204" pitchFamily="34" charset="0"/>
              </a:rPr>
              <a:t>Back to (Almost) Normal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6246F8-A065-47D6-BFFB-103FCEFF89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83121">
            <a:off x="313763" y="1817463"/>
            <a:ext cx="3854560" cy="256970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B71CB8-C704-429C-852E-BEFC3C372B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0055">
            <a:off x="7483640" y="1694648"/>
            <a:ext cx="3814011" cy="28605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D1E380-3670-4FDA-9A2D-B899C05D0D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80548">
            <a:off x="741929" y="3807972"/>
            <a:ext cx="4370393" cy="2913595"/>
          </a:xfrm>
          <a:prstGeom prst="rect">
            <a:avLst/>
          </a:prstGeom>
        </p:spPr>
      </p:pic>
      <p:pic>
        <p:nvPicPr>
          <p:cNvPr id="1026" name="Picture 2" descr="May be an image of 9 people, people standing, outdoors and text that says &quot;Sister City POST POST OFFICE ALFRED&amp; PATTIE&quot;">
            <a:extLst>
              <a:ext uri="{FF2B5EF4-FFF2-40B4-BE49-F238E27FC236}">
                <a16:creationId xmlns:a16="http://schemas.microsoft.com/office/drawing/2014/main" id="{956D1C81-F973-4EA4-9D8A-096EB37D7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61218" y="3609671"/>
            <a:ext cx="4668253" cy="287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y be an image of one or more people and people sitting">
            <a:extLst>
              <a:ext uri="{FF2B5EF4-FFF2-40B4-BE49-F238E27FC236}">
                <a16:creationId xmlns:a16="http://schemas.microsoft.com/office/drawing/2014/main" id="{BC3A3260-20BA-459C-9A24-1182D8F59A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54718">
            <a:off x="3953169" y="1577892"/>
            <a:ext cx="4050476" cy="24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0D5336-D997-4EC3-9BBC-D8EF13E27D60}"/>
              </a:ext>
            </a:extLst>
          </p:cNvPr>
          <p:cNvSpPr txBox="1"/>
          <p:nvPr/>
        </p:nvSpPr>
        <p:spPr>
          <a:xfrm>
            <a:off x="653446" y="6227401"/>
            <a:ext cx="10408604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Not just an Association but extended Family friendships</a:t>
            </a:r>
          </a:p>
        </p:txBody>
      </p:sp>
    </p:spTree>
    <p:extLst>
      <p:ext uri="{BB962C8B-B14F-4D97-AF65-F5344CB8AC3E}">
        <p14:creationId xmlns:p14="http://schemas.microsoft.com/office/powerpoint/2010/main" val="845182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cebook - Wikipedia">
            <a:extLst>
              <a:ext uri="{FF2B5EF4-FFF2-40B4-BE49-F238E27FC236}">
                <a16:creationId xmlns:a16="http://schemas.microsoft.com/office/drawing/2014/main" id="{A89FE974-5DD9-420D-8A96-ECBB9C4A0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3463" y="5185610"/>
            <a:ext cx="963279" cy="9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1CE9C2-B213-4DDB-98AC-A5FD01D3D3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6770">
            <a:off x="151156" y="238899"/>
            <a:ext cx="4249153" cy="2832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6FE2FA-62FC-43D9-932C-71845C0977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47880">
            <a:off x="784050" y="3128210"/>
            <a:ext cx="4204702" cy="31522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8A5CF6-1A6E-405D-86F3-E2BB05DEE5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2062" y="1444527"/>
            <a:ext cx="4024223" cy="55458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5326EC-7FFA-4BAD-90E5-45806FF8852E}"/>
              </a:ext>
            </a:extLst>
          </p:cNvPr>
          <p:cNvSpPr txBox="1"/>
          <p:nvPr/>
        </p:nvSpPr>
        <p:spPr>
          <a:xfrm>
            <a:off x="5197642" y="372979"/>
            <a:ext cx="54503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Bradley Hand ITC" panose="03070402050302030203" pitchFamily="66" charset="0"/>
              </a:rPr>
              <a:t>ZOOM &amp; Facebook helped us keep in touch</a:t>
            </a:r>
          </a:p>
        </p:txBody>
      </p:sp>
    </p:spTree>
    <p:extLst>
      <p:ext uri="{BB962C8B-B14F-4D97-AF65-F5344CB8AC3E}">
        <p14:creationId xmlns:p14="http://schemas.microsoft.com/office/powerpoint/2010/main" val="2754915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025725-3A5A-41F2-9EBD-87BCB43562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4872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6F0FE5-912D-4442-BE88-6709F9197BC2}"/>
              </a:ext>
            </a:extLst>
          </p:cNvPr>
          <p:cNvSpPr txBox="1"/>
          <p:nvPr/>
        </p:nvSpPr>
        <p:spPr>
          <a:xfrm>
            <a:off x="7480092" y="5291528"/>
            <a:ext cx="45919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 err="1">
                <a:solidFill>
                  <a:schemeClr val="bg1"/>
                </a:solidFill>
                <a:latin typeface="Kunstler Script" panose="030304020206070D0D06" pitchFamily="66" charset="0"/>
              </a:rPr>
              <a:t>Riovista</a:t>
            </a:r>
            <a:r>
              <a:rPr lang="en-AU" sz="6600" b="1" dirty="0">
                <a:solidFill>
                  <a:schemeClr val="bg1"/>
                </a:solidFill>
                <a:latin typeface="Kunstler Script" panose="030304020206070D0D06" pitchFamily="66" charset="0"/>
              </a:rPr>
              <a:t> Mildura</a:t>
            </a:r>
          </a:p>
        </p:txBody>
      </p:sp>
    </p:spTree>
    <p:extLst>
      <p:ext uri="{BB962C8B-B14F-4D97-AF65-F5344CB8AC3E}">
        <p14:creationId xmlns:p14="http://schemas.microsoft.com/office/powerpoint/2010/main" val="12512614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358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36968-D8AD-4C6D-99AC-62FA7CBD2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5"/>
            <a:ext cx="11630025" cy="1325563"/>
          </a:xfrm>
        </p:spPr>
        <p:txBody>
          <a:bodyPr>
            <a:normAutofit/>
          </a:bodyPr>
          <a:lstStyle/>
          <a:p>
            <a:r>
              <a:rPr lang="en-AU" dirty="0"/>
              <a:t>Statue’s </a:t>
            </a:r>
            <a:br>
              <a:rPr lang="en-AU" dirty="0"/>
            </a:br>
            <a:r>
              <a:rPr lang="en-AU" dirty="0"/>
              <a:t>WB Chaffey (Mildura)     George  Chaffey(Upland)</a:t>
            </a:r>
          </a:p>
        </p:txBody>
      </p:sp>
      <p:pic>
        <p:nvPicPr>
          <p:cNvPr id="5" name="Content Placeholder 4" descr="A group of people posing for a photo in front of a statue&#10;&#10;Description automatically generated">
            <a:extLst>
              <a:ext uri="{FF2B5EF4-FFF2-40B4-BE49-F238E27FC236}">
                <a16:creationId xmlns:a16="http://schemas.microsoft.com/office/drawing/2014/main" id="{4F6014D9-DFBC-403F-8F91-C580D7948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725" y="1789672"/>
            <a:ext cx="6257926" cy="4171388"/>
          </a:xfrm>
        </p:spPr>
      </p:pic>
      <p:pic>
        <p:nvPicPr>
          <p:cNvPr id="9" name="Picture 8" descr="A person standing next to a statue&#10;&#10;Description automatically generated">
            <a:extLst>
              <a:ext uri="{FF2B5EF4-FFF2-40B4-BE49-F238E27FC236}">
                <a16:creationId xmlns:a16="http://schemas.microsoft.com/office/drawing/2014/main" id="{E68163AA-A6A5-4263-B621-C9071CC1C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1" y="1809750"/>
            <a:ext cx="5460520" cy="415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87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DF4B6B-4AEE-405D-ABAA-D834170C2278}"/>
              </a:ext>
            </a:extLst>
          </p:cNvPr>
          <p:cNvSpPr txBox="1"/>
          <p:nvPr/>
        </p:nvSpPr>
        <p:spPr>
          <a:xfrm>
            <a:off x="869430" y="1019331"/>
            <a:ext cx="109278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/>
              <a:t>…. In 1969, the City of Upland invited the City of Mildura to become “Sister Cities”……</a:t>
            </a:r>
          </a:p>
          <a:p>
            <a:endParaRPr lang="en-AU" sz="4000" b="1" dirty="0"/>
          </a:p>
          <a:p>
            <a:endParaRPr lang="en-AU" sz="4000" b="1" dirty="0"/>
          </a:p>
          <a:p>
            <a:endParaRPr lang="en-AU" sz="4000" b="1" dirty="0"/>
          </a:p>
          <a:p>
            <a:r>
              <a:rPr lang="en-AU" sz="4000" b="1" i="1" dirty="0"/>
              <a:t>53 years later our “family of friends” has grown and collected many happy memories.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058D7A-09F9-4D54-AA4F-3CA3057140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21462"/>
              </p:ext>
            </p:extLst>
          </p:nvPr>
        </p:nvGraphicFramePr>
        <p:xfrm>
          <a:off x="389744" y="434715"/>
          <a:ext cx="11167672" cy="6115987"/>
        </p:xfrm>
        <a:graphic>
          <a:graphicData uri="http://schemas.openxmlformats.org/drawingml/2006/table">
            <a:tbl>
              <a:tblPr/>
              <a:tblGrid>
                <a:gridCol w="11167672">
                  <a:extLst>
                    <a:ext uri="{9D8B030D-6E8A-4147-A177-3AD203B41FA5}">
                      <a16:colId xmlns:a16="http://schemas.microsoft.com/office/drawing/2014/main" val="3304844724"/>
                    </a:ext>
                  </a:extLst>
                </a:gridCol>
              </a:tblGrid>
              <a:tr h="6115987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40670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6F1CF45-40A1-4AD4-ACDE-3EA98D306FF6}"/>
              </a:ext>
            </a:extLst>
          </p:cNvPr>
          <p:cNvSpPr txBox="1"/>
          <p:nvPr/>
        </p:nvSpPr>
        <p:spPr>
          <a:xfrm>
            <a:off x="661737" y="2731168"/>
            <a:ext cx="10407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Bradley Hand ITC" panose="03070402050302030203" pitchFamily="66" charset="0"/>
              </a:rPr>
              <a:t>We have enjoyed many visits to and from Upland over the years: members visits, school trips, job exchange</a:t>
            </a:r>
          </a:p>
        </p:txBody>
      </p:sp>
    </p:spTree>
    <p:extLst>
      <p:ext uri="{BB962C8B-B14F-4D97-AF65-F5344CB8AC3E}">
        <p14:creationId xmlns:p14="http://schemas.microsoft.com/office/powerpoint/2010/main" val="177955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2A93B-16DA-4775-8491-BD7CC0F36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247774"/>
          </a:xfrm>
        </p:spPr>
        <p:txBody>
          <a:bodyPr>
            <a:normAutofit/>
          </a:bodyPr>
          <a:lstStyle/>
          <a:p>
            <a:r>
              <a:rPr lang="en-AU" b="1" dirty="0"/>
              <a:t>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79AA6E-9428-431D-B0EC-9D9B52F30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95425"/>
            <a:ext cx="9144000" cy="4781549"/>
          </a:xfrm>
        </p:spPr>
        <p:txBody>
          <a:bodyPr>
            <a:normAutofit/>
          </a:bodyPr>
          <a:lstStyle/>
          <a:p>
            <a:r>
              <a:rPr lang="en-AU" b="1" dirty="0"/>
              <a:t>Feb: Klopp competition with shared meal (outdoors)</a:t>
            </a:r>
          </a:p>
          <a:p>
            <a:r>
              <a:rPr lang="en-AU" b="1" dirty="0"/>
              <a:t>April : Fort Courage Weekend </a:t>
            </a:r>
          </a:p>
          <a:p>
            <a:r>
              <a:rPr lang="en-AU" b="1" dirty="0"/>
              <a:t>May: Upland Sister City visit</a:t>
            </a:r>
          </a:p>
          <a:p>
            <a:r>
              <a:rPr lang="en-AU" b="1" dirty="0"/>
              <a:t>June: Uplanders Extended 7 day tour of Australia, arranged and hosted by Mildura Sister City </a:t>
            </a:r>
          </a:p>
          <a:p>
            <a:r>
              <a:rPr lang="en-AU" b="1" dirty="0"/>
              <a:t>July 1: Canada/Brockville Flag Raising</a:t>
            </a:r>
          </a:p>
          <a:p>
            <a:r>
              <a:rPr lang="en-AU" b="1" dirty="0"/>
              <a:t>July 4: American /Upland Flag Raising </a:t>
            </a:r>
          </a:p>
          <a:p>
            <a:r>
              <a:rPr lang="en-AU" b="1" dirty="0"/>
              <a:t>October: Mildura visits Upland</a:t>
            </a:r>
          </a:p>
          <a:p>
            <a:r>
              <a:rPr lang="en-AU" b="1" dirty="0"/>
              <a:t>November: Thanksgiving </a:t>
            </a:r>
          </a:p>
          <a:p>
            <a:endParaRPr lang="en-AU" b="1" dirty="0"/>
          </a:p>
          <a:p>
            <a:endParaRPr lang="en-AU" dirty="0"/>
          </a:p>
          <a:p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algn="l"/>
            <a:endParaRPr lang="en-AU" dirty="0"/>
          </a:p>
          <a:p>
            <a:endParaRPr lang="en-AU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07B022-7150-4B98-A0A1-95A10695D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655719"/>
              </p:ext>
            </p:extLst>
          </p:nvPr>
        </p:nvGraphicFramePr>
        <p:xfrm>
          <a:off x="276726" y="96253"/>
          <a:ext cx="11295682" cy="6334527"/>
        </p:xfrm>
        <a:graphic>
          <a:graphicData uri="http://schemas.openxmlformats.org/drawingml/2006/table">
            <a:tbl>
              <a:tblPr/>
              <a:tblGrid>
                <a:gridCol w="11295682">
                  <a:extLst>
                    <a:ext uri="{9D8B030D-6E8A-4147-A177-3AD203B41FA5}">
                      <a16:colId xmlns:a16="http://schemas.microsoft.com/office/drawing/2014/main" val="3069110501"/>
                    </a:ext>
                  </a:extLst>
                </a:gridCol>
              </a:tblGrid>
              <a:tr h="6334527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Bradley Hand ITC" panose="03070402050302030203" pitchFamily="66" charset="0"/>
                        </a:rPr>
                        <a:t>      </a:t>
                      </a:r>
                    </a:p>
                    <a:p>
                      <a:r>
                        <a:rPr lang="en-AU" sz="2800" b="1" dirty="0">
                          <a:latin typeface="Bradley Hand ITC" panose="03070402050302030203" pitchFamily="66" charset="0"/>
                        </a:rPr>
                        <a:t>        Our Covid story starts in  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ysDashDotDot"/>
                    </a:lnL>
                    <a:lnR w="12700" cmpd="sng">
                      <a:solidFill>
                        <a:schemeClr val="tx1"/>
                      </a:solidFill>
                      <a:prstDash val="sysDashDotDot"/>
                    </a:lnR>
                    <a:lnT w="12700" cmpd="sng">
                      <a:solidFill>
                        <a:schemeClr val="tx1"/>
                      </a:solidFill>
                      <a:prstDash val="sysDashDotDot"/>
                    </a:lnT>
                    <a:lnB w="12700" cmpd="sng">
                      <a:solidFill>
                        <a:schemeClr val="tx1"/>
                      </a:solidFill>
                      <a:prstDash val="sysDashDot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822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344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icture containing text, indoor, person&#10;&#10;Description automatically generated">
            <a:extLst>
              <a:ext uri="{FF2B5EF4-FFF2-40B4-BE49-F238E27FC236}">
                <a16:creationId xmlns:a16="http://schemas.microsoft.com/office/drawing/2014/main" id="{E8E0A9BC-16CB-456F-8256-B9E918CDFB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337593-55FC-42FB-A01A-F94C15009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3200" dirty="0"/>
              <a:t>Decorations for a welcome to our Upland guests in May 2019</a:t>
            </a:r>
          </a:p>
        </p:txBody>
      </p:sp>
    </p:spTree>
    <p:extLst>
      <p:ext uri="{BB962C8B-B14F-4D97-AF65-F5344CB8AC3E}">
        <p14:creationId xmlns:p14="http://schemas.microsoft.com/office/powerpoint/2010/main" val="3944393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7CE68CD-9906-478D-AFCC-889874EEA2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23345"/>
            <a:ext cx="10287000" cy="6858000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733F80-FA93-41D9-ACB5-A551766A8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5320142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2019 Celebration of 50 years of Friendship</a:t>
            </a:r>
          </a:p>
        </p:txBody>
      </p:sp>
      <p:cxnSp>
        <p:nvCxnSpPr>
          <p:cNvPr id="17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54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grass, person, outdoor&#10;&#10;Description automatically generated">
            <a:extLst>
              <a:ext uri="{FF2B5EF4-FFF2-40B4-BE49-F238E27FC236}">
                <a16:creationId xmlns:a16="http://schemas.microsoft.com/office/drawing/2014/main" id="{D32DF779-890F-425F-85B8-4C5E8811B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766" y="457200"/>
            <a:ext cx="1056646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19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</TotalTime>
  <Words>703</Words>
  <Application>Microsoft Office PowerPoint</Application>
  <PresentationFormat>Widescreen</PresentationFormat>
  <Paragraphs>108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Arial Black</vt:lpstr>
      <vt:lpstr>Bahnschrift SemiBold Condensed</vt:lpstr>
      <vt:lpstr>Bradley Hand ITC</vt:lpstr>
      <vt:lpstr>Calibri</vt:lpstr>
      <vt:lpstr>Calibri Light</vt:lpstr>
      <vt:lpstr>Kunstler Script</vt:lpstr>
      <vt:lpstr>Office Theme</vt:lpstr>
      <vt:lpstr>Mildura Sister City Association </vt:lpstr>
      <vt:lpstr>PowerPoint Presentation</vt:lpstr>
      <vt:lpstr>PowerPoint Presentation</vt:lpstr>
      <vt:lpstr>Statue’s  WB Chaffey (Mildura)     George  Chaffey(Upland)</vt:lpstr>
      <vt:lpstr>PowerPoint Presentation</vt:lpstr>
      <vt:lpstr>2019</vt:lpstr>
      <vt:lpstr>PowerPoint Presentation</vt:lpstr>
      <vt:lpstr>2019 Celebration of 50 years of Friendship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Bellevue Cemetery – George Chaffey headstone Chaffey Bros (George &amp; WB) re-enactment of their life… </vt:lpstr>
      <vt:lpstr>2020 </vt:lpstr>
      <vt:lpstr>Regular  Zoom ‘hello’s ‘  * Keeping everyone in touch, particularly elderly     *Communication in the lead up  * New  ‘computer’ skills</vt:lpstr>
      <vt:lpstr>Annual Flag Raising 9am – 4 July, followed by coffee (2020) Social distancing </vt:lpstr>
      <vt:lpstr>Thanksgiving AGM 28 Nov 2020 with Kris Kringle </vt:lpstr>
      <vt:lpstr>Christmas Zoom  new screen backgrounds for some…   Christmas Greeting shared </vt:lpstr>
      <vt:lpstr>2021</vt:lpstr>
      <vt:lpstr>Bunnings BBQ -  Fund raising </vt:lpstr>
      <vt:lpstr>27 Feb 2021 Bunnings BBQ  Change of Shift – masks, sanitise, wipes, laughs as you enjoy the company of our community</vt:lpstr>
      <vt:lpstr>PowerPoint Presentation</vt:lpstr>
      <vt:lpstr>Ned’s Corner weekend getaway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 to (Almost) Normal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Mildura Sister City Association</dc:title>
  <dc:creator>Julie Jewell</dc:creator>
  <cp:lastModifiedBy>Mike Jakins</cp:lastModifiedBy>
  <cp:revision>18</cp:revision>
  <dcterms:created xsi:type="dcterms:W3CDTF">2021-05-18T08:14:26Z</dcterms:created>
  <dcterms:modified xsi:type="dcterms:W3CDTF">2022-05-09T02:01:09Z</dcterms:modified>
</cp:coreProperties>
</file>